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370" r:id="rId3"/>
    <p:sldId id="371" r:id="rId4"/>
    <p:sldId id="287" r:id="rId5"/>
    <p:sldId id="314" r:id="rId6"/>
    <p:sldId id="308" r:id="rId7"/>
    <p:sldId id="315" r:id="rId8"/>
    <p:sldId id="380" r:id="rId9"/>
    <p:sldId id="388" r:id="rId10"/>
    <p:sldId id="311" r:id="rId11"/>
    <p:sldId id="312" r:id="rId12"/>
    <p:sldId id="313" r:id="rId13"/>
    <p:sldId id="316" r:id="rId14"/>
    <p:sldId id="373" r:id="rId15"/>
    <p:sldId id="318" r:id="rId16"/>
    <p:sldId id="317" r:id="rId17"/>
    <p:sldId id="321" r:id="rId18"/>
    <p:sldId id="378" r:id="rId19"/>
    <p:sldId id="322" r:id="rId20"/>
    <p:sldId id="324" r:id="rId21"/>
    <p:sldId id="379" r:id="rId22"/>
    <p:sldId id="325" r:id="rId23"/>
    <p:sldId id="326" r:id="rId24"/>
    <p:sldId id="334" r:id="rId25"/>
    <p:sldId id="381" r:id="rId26"/>
    <p:sldId id="336" r:id="rId27"/>
    <p:sldId id="337" r:id="rId28"/>
    <p:sldId id="347" r:id="rId29"/>
    <p:sldId id="382" r:id="rId30"/>
    <p:sldId id="335" r:id="rId31"/>
    <p:sldId id="346" r:id="rId32"/>
    <p:sldId id="329" r:id="rId33"/>
    <p:sldId id="330" r:id="rId34"/>
    <p:sldId id="332" r:id="rId35"/>
    <p:sldId id="383" r:id="rId36"/>
    <p:sldId id="338" r:id="rId37"/>
    <p:sldId id="339" r:id="rId38"/>
    <p:sldId id="340" r:id="rId39"/>
    <p:sldId id="341" r:id="rId40"/>
    <p:sldId id="342" r:id="rId41"/>
    <p:sldId id="307" r:id="rId42"/>
    <p:sldId id="376" r:id="rId43"/>
    <p:sldId id="269" r:id="rId44"/>
    <p:sldId id="290" r:id="rId45"/>
    <p:sldId id="291" r:id="rId46"/>
    <p:sldId id="292" r:id="rId47"/>
    <p:sldId id="293" r:id="rId48"/>
    <p:sldId id="294" r:id="rId49"/>
    <p:sldId id="348" r:id="rId50"/>
    <p:sldId id="377" r:id="rId51"/>
    <p:sldId id="344" r:id="rId52"/>
    <p:sldId id="345" r:id="rId53"/>
    <p:sldId id="350" r:id="rId54"/>
    <p:sldId id="349" r:id="rId55"/>
    <p:sldId id="306" r:id="rId56"/>
    <p:sldId id="384" r:id="rId57"/>
    <p:sldId id="365" r:id="rId58"/>
    <p:sldId id="359" r:id="rId59"/>
    <p:sldId id="354" r:id="rId60"/>
    <p:sldId id="355" r:id="rId61"/>
    <p:sldId id="356" r:id="rId62"/>
    <p:sldId id="364" r:id="rId63"/>
    <p:sldId id="357" r:id="rId64"/>
    <p:sldId id="351" r:id="rId65"/>
    <p:sldId id="352" r:id="rId66"/>
    <p:sldId id="353" r:id="rId67"/>
    <p:sldId id="385" r:id="rId68"/>
    <p:sldId id="387" r:id="rId6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Grady" initials="M" lastIdx="1" clrIdx="0">
    <p:extLst>
      <p:ext uri="{19B8F6BF-5375-455C-9EA6-DF929625EA0E}">
        <p15:presenceInfo xmlns:p15="http://schemas.microsoft.com/office/powerpoint/2012/main" userId="McGrad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86593" autoAdjust="0"/>
  </p:normalViewPr>
  <p:slideViewPr>
    <p:cSldViewPr snapToGrid="0">
      <p:cViewPr varScale="1">
        <p:scale>
          <a:sx n="142" d="100"/>
          <a:sy n="142" d="100"/>
        </p:scale>
        <p:origin x="872" y="9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CEC29-5A05-4B9E-8A91-57FA43DCD140}" type="datetimeFigureOut">
              <a:rPr lang="zh-TW" altLang="en-US" smtClean="0"/>
              <a:t>2024/7/3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FD606-DA47-48F4-A293-F0C48FCA21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774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FD606-DA47-48F4-A293-F0C48FCA21F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0208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兩個不同 </a:t>
            </a:r>
            <a:r>
              <a:rPr lang="en-US" altLang="zh-TW" dirty="0"/>
              <a:t>CLK</a:t>
            </a:r>
            <a:r>
              <a:rPr lang="zh-TW" altLang="en-US" dirty="0"/>
              <a:t>之間事不會做 </a:t>
            </a:r>
            <a:r>
              <a:rPr lang="en-US" altLang="zh-TW" dirty="0"/>
              <a:t>Skew Balance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不過因為有 </a:t>
            </a:r>
            <a:r>
              <a:rPr lang="en-US" altLang="zh-TW" dirty="0"/>
              <a:t>Crossing Path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若是不做 </a:t>
            </a:r>
            <a:r>
              <a:rPr lang="en-US" altLang="zh-TW" dirty="0"/>
              <a:t>Skew Balance</a:t>
            </a:r>
            <a:r>
              <a:rPr lang="zh-TW" altLang="en-US" dirty="0"/>
              <a:t>，則 </a:t>
            </a:r>
            <a:r>
              <a:rPr lang="en-US" altLang="zh-TW" dirty="0"/>
              <a:t>Crossing Path</a:t>
            </a:r>
            <a:r>
              <a:rPr lang="zh-TW" altLang="en-US" dirty="0"/>
              <a:t>之間的 </a:t>
            </a:r>
            <a:r>
              <a:rPr lang="en-US" altLang="zh-TW" dirty="0"/>
              <a:t>Timing Violation</a:t>
            </a:r>
            <a:r>
              <a:rPr lang="zh-TW" altLang="en-US" dirty="0"/>
              <a:t>會很嚴重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FD606-DA47-48F4-A293-F0C48FCA21F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1167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2. Double Width</a:t>
            </a:r>
            <a:r>
              <a:rPr lang="zh-TW" altLang="en-US" dirty="0"/>
              <a:t>可以也減少 </a:t>
            </a:r>
            <a:r>
              <a:rPr lang="en-US" altLang="zh-TW" dirty="0"/>
              <a:t>EM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FD606-DA47-48F4-A293-F0C48FCA21FF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1969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dirty="0"/>
              <a:t>Non-Freeze ECO:  </a:t>
            </a:r>
            <a:r>
              <a:rPr lang="zh-TW" altLang="en-US" dirty="0"/>
              <a:t>還可以增加 </a:t>
            </a:r>
            <a:r>
              <a:rPr lang="en-US" altLang="zh-TW" dirty="0"/>
              <a:t>Cell</a:t>
            </a:r>
            <a:r>
              <a:rPr lang="zh-TW" altLang="en-US" dirty="0"/>
              <a:t>，不需要用到 </a:t>
            </a:r>
            <a:r>
              <a:rPr lang="en-US" altLang="zh-TW" dirty="0"/>
              <a:t>Spare Cell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/>
              <a:t>Freeze ECO:  </a:t>
            </a:r>
            <a:r>
              <a:rPr lang="zh-TW" altLang="en-US" dirty="0"/>
              <a:t>只能用到 </a:t>
            </a:r>
            <a:r>
              <a:rPr lang="en-US" altLang="zh-TW" dirty="0"/>
              <a:t>Spare Cell</a:t>
            </a:r>
            <a:r>
              <a:rPr lang="zh-TW" altLang="en-US" dirty="0"/>
              <a:t>，以及調整 </a:t>
            </a:r>
            <a:r>
              <a:rPr lang="en-US" altLang="zh-TW" dirty="0"/>
              <a:t>Metal</a:t>
            </a:r>
            <a:endParaRPr lang="zh-TW" altLang="en-US" dirty="0"/>
          </a:p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FD606-DA47-48F4-A293-F0C48FCA21FF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1543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目的是</a:t>
            </a:r>
            <a:r>
              <a:rPr lang="en-US" altLang="zh-TW" dirty="0"/>
              <a:t>:</a:t>
            </a:r>
            <a:r>
              <a:rPr lang="zh-TW" altLang="en-US" dirty="0"/>
              <a:t>  增加良率</a:t>
            </a:r>
            <a:r>
              <a:rPr lang="en-US" altLang="zh-TW" dirty="0"/>
              <a:t>(Yield)</a:t>
            </a:r>
            <a:r>
              <a:rPr lang="zh-TW" altLang="en-US" dirty="0"/>
              <a:t>，解決物理規則違規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FD606-DA47-48F4-A293-F0C48FCA21FF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5580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此處 </a:t>
            </a:r>
            <a:r>
              <a:rPr lang="en-US" altLang="zh-TW" dirty="0"/>
              <a:t>Congestion</a:t>
            </a:r>
            <a:r>
              <a:rPr lang="zh-TW" altLang="en-US" dirty="0"/>
              <a:t>能評估的原因是因為，</a:t>
            </a:r>
            <a:endParaRPr lang="en-US" altLang="zh-TW" dirty="0"/>
          </a:p>
          <a:p>
            <a:r>
              <a:rPr lang="zh-TW" altLang="en-US" dirty="0"/>
              <a:t>每個 </a:t>
            </a:r>
            <a:r>
              <a:rPr lang="en-US" altLang="zh-TW" dirty="0"/>
              <a:t>STD</a:t>
            </a:r>
            <a:r>
              <a:rPr lang="zh-TW" altLang="en-US" dirty="0"/>
              <a:t> </a:t>
            </a:r>
            <a:r>
              <a:rPr lang="en-US" altLang="zh-TW" dirty="0"/>
              <a:t>CELL</a:t>
            </a:r>
            <a:r>
              <a:rPr lang="zh-TW" altLang="en-US" dirty="0"/>
              <a:t>的位置當下位置需要與其他 </a:t>
            </a:r>
            <a:r>
              <a:rPr lang="en-US" altLang="zh-TW" dirty="0"/>
              <a:t>STD</a:t>
            </a:r>
            <a:r>
              <a:rPr lang="zh-TW" altLang="en-US" dirty="0"/>
              <a:t> </a:t>
            </a:r>
            <a:r>
              <a:rPr lang="en-US" altLang="zh-TW" dirty="0"/>
              <a:t>CELL</a:t>
            </a:r>
            <a:r>
              <a:rPr lang="zh-TW" altLang="en-US" dirty="0"/>
              <a:t>及 </a:t>
            </a:r>
            <a:r>
              <a:rPr lang="en-US" altLang="zh-TW" dirty="0"/>
              <a:t>MACRO</a:t>
            </a:r>
            <a:r>
              <a:rPr lang="zh-TW" altLang="en-US" dirty="0"/>
              <a:t>連接線的數量是可以確定的，</a:t>
            </a:r>
            <a:endParaRPr lang="en-US" altLang="zh-TW" dirty="0"/>
          </a:p>
          <a:p>
            <a:r>
              <a:rPr lang="zh-TW" altLang="en-US" dirty="0"/>
              <a:t>因此是可以評估 </a:t>
            </a:r>
            <a:r>
              <a:rPr lang="en-US" altLang="zh-TW" dirty="0"/>
              <a:t>Congestion</a:t>
            </a:r>
            <a:r>
              <a:rPr lang="zh-TW" altLang="en-US" dirty="0"/>
              <a:t>的值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FD606-DA47-48F4-A293-F0C48FCA21F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6202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IR Drop</a:t>
            </a:r>
            <a:r>
              <a:rPr lang="zh-TW" altLang="en-US" dirty="0"/>
              <a:t>即 </a:t>
            </a:r>
            <a:r>
              <a:rPr lang="en-US" altLang="zh-TW" dirty="0"/>
              <a:t>V</a:t>
            </a:r>
            <a:r>
              <a:rPr lang="zh-TW" altLang="en-US" dirty="0"/>
              <a:t> </a:t>
            </a:r>
            <a:r>
              <a:rPr lang="en-US" altLang="zh-TW" dirty="0"/>
              <a:t>Drop(</a:t>
            </a:r>
            <a:r>
              <a:rPr lang="zh-TW" altLang="en-US" dirty="0"/>
              <a:t>電壓降</a:t>
            </a:r>
            <a:r>
              <a:rPr lang="en-US" altLang="zh-TW" dirty="0"/>
              <a:t>)</a:t>
            </a:r>
            <a:r>
              <a:rPr lang="zh-TW" altLang="en-US" dirty="0"/>
              <a:t>，因為金屬線上有電阻，會影響電壓，</a:t>
            </a:r>
            <a:endParaRPr lang="en-US" altLang="zh-TW" dirty="0"/>
          </a:p>
          <a:p>
            <a:r>
              <a:rPr lang="zh-TW" altLang="en-US" dirty="0"/>
              <a:t>因此靜態 </a:t>
            </a:r>
            <a:r>
              <a:rPr lang="en-US" altLang="zh-TW" dirty="0"/>
              <a:t>IR-Drop</a:t>
            </a:r>
            <a:r>
              <a:rPr lang="zh-TW" altLang="en-US" dirty="0"/>
              <a:t>就是分析電阻影響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FD606-DA47-48F4-A293-F0C48FCA21F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75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DFT:  Design For Test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FD606-DA47-48F4-A293-F0C48FCA21FF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8612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High VT:  </a:t>
            </a:r>
            <a:r>
              <a:rPr lang="zh-TW" altLang="en-US" dirty="0"/>
              <a:t>速度慢 </a:t>
            </a:r>
            <a:r>
              <a:rPr lang="en-US" altLang="zh-TW" dirty="0"/>
              <a:t>+</a:t>
            </a:r>
            <a:r>
              <a:rPr lang="zh-TW" altLang="en-US" dirty="0"/>
              <a:t> 低 </a:t>
            </a:r>
            <a:r>
              <a:rPr lang="en-US" altLang="zh-TW" dirty="0"/>
              <a:t>Leakage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/>
              <a:t>用於非關鍵路徑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Low VT :  </a:t>
            </a:r>
            <a:r>
              <a:rPr lang="zh-TW" altLang="en-US" dirty="0"/>
              <a:t>速度快 </a:t>
            </a:r>
            <a:r>
              <a:rPr lang="en-US" altLang="zh-TW" dirty="0"/>
              <a:t>+</a:t>
            </a:r>
            <a:r>
              <a:rPr lang="zh-TW" altLang="en-US" dirty="0"/>
              <a:t> 高 </a:t>
            </a:r>
            <a:r>
              <a:rPr lang="en-US" altLang="zh-TW" dirty="0"/>
              <a:t>Leakage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/>
              <a:t>用於    關鍵路徑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FD606-DA47-48F4-A293-F0C48FCA21FF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904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LPP:</a:t>
            </a:r>
            <a:r>
              <a:rPr lang="zh-CN" altLang="en-US" dirty="0"/>
              <a:t>当工具知道了一些 </a:t>
            </a:r>
            <a:r>
              <a:rPr lang="en-US" altLang="zh-CN" dirty="0"/>
              <a:t>Net</a:t>
            </a:r>
            <a:r>
              <a:rPr lang="zh-CN" altLang="en-US" dirty="0"/>
              <a:t>的翻转率后，会自动将翻转率高的 </a:t>
            </a:r>
            <a:r>
              <a:rPr lang="en-US" altLang="zh-CN" dirty="0"/>
              <a:t>Net</a:t>
            </a:r>
            <a:r>
              <a:rPr lang="zh-CN" altLang="en-US" dirty="0"/>
              <a:t>放置在离 </a:t>
            </a:r>
            <a:r>
              <a:rPr lang="en-US" altLang="zh-CN" dirty="0"/>
              <a:t>Cell</a:t>
            </a:r>
            <a:r>
              <a:rPr lang="zh-CN" altLang="en-US" dirty="0"/>
              <a:t>更近的位置，以降低负载电容，从而降低动态功耗。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FD606-DA47-48F4-A293-F0C48FCA21F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042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因為過於 </a:t>
            </a:r>
            <a:r>
              <a:rPr lang="en-US" altLang="zh-TW" dirty="0"/>
              <a:t>Input</a:t>
            </a:r>
            <a:r>
              <a:rPr lang="zh-TW" altLang="en-US" dirty="0"/>
              <a:t>以及 </a:t>
            </a:r>
            <a:r>
              <a:rPr lang="en-US" altLang="zh-TW" dirty="0"/>
              <a:t>Output</a:t>
            </a:r>
            <a:r>
              <a:rPr lang="zh-TW" altLang="en-US" dirty="0"/>
              <a:t>的預測過於悲觀的，導致會優化 </a:t>
            </a:r>
            <a:r>
              <a:rPr lang="en-US" altLang="zh-TW" dirty="0"/>
              <a:t>Input &amp; Output</a:t>
            </a:r>
            <a:r>
              <a:rPr lang="zh-TW" altLang="en-US" dirty="0"/>
              <a:t>，卻沒有優化到 </a:t>
            </a:r>
            <a:r>
              <a:rPr lang="en-US" altLang="zh-TW" dirty="0"/>
              <a:t>FF1 To FF2</a:t>
            </a:r>
            <a:r>
              <a:rPr lang="zh-TW" altLang="en-US" dirty="0"/>
              <a:t>這段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FD606-DA47-48F4-A293-F0C48FCA21FF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597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分成多個 </a:t>
            </a:r>
            <a:r>
              <a:rPr lang="en-US" altLang="zh-TW" dirty="0"/>
              <a:t>Group</a:t>
            </a:r>
            <a:r>
              <a:rPr lang="zh-TW" altLang="en-US" dirty="0"/>
              <a:t>，這樣每一段可以分別優化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FD606-DA47-48F4-A293-F0C48FCA21FF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5037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第一項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CTS</a:t>
            </a:r>
            <a:r>
              <a:rPr lang="zh-TW" altLang="en-US" dirty="0"/>
              <a:t>基本要求</a:t>
            </a:r>
            <a:endParaRPr lang="en-US" altLang="zh-TW" dirty="0"/>
          </a:p>
          <a:p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一定要符合的</a:t>
            </a:r>
            <a:endParaRPr lang="en-US" altLang="zh-TW" dirty="0"/>
          </a:p>
          <a:p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因為是上限值，所以只要 </a:t>
            </a:r>
            <a:r>
              <a:rPr lang="en-US" altLang="zh-TW" dirty="0"/>
              <a:t>CTS</a:t>
            </a:r>
            <a:r>
              <a:rPr lang="zh-TW" altLang="en-US" dirty="0"/>
              <a:t>的結果小於上限值即可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第二項</a:t>
            </a:r>
            <a:r>
              <a:rPr lang="en-US" altLang="zh-TW" dirty="0"/>
              <a:t>:</a:t>
            </a:r>
            <a:r>
              <a:rPr lang="zh-TW" altLang="en-US" dirty="0"/>
              <a:t>  對 </a:t>
            </a:r>
            <a:r>
              <a:rPr lang="en-US" altLang="zh-TW" dirty="0"/>
              <a:t>Clock Tree</a:t>
            </a:r>
            <a:r>
              <a:rPr lang="zh-TW" altLang="en-US" dirty="0"/>
              <a:t>做 </a:t>
            </a:r>
            <a:r>
              <a:rPr lang="en-US" altLang="zh-TW" dirty="0"/>
              <a:t>Optimization</a:t>
            </a:r>
          </a:p>
          <a:p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不用符合也可以</a:t>
            </a:r>
            <a:r>
              <a:rPr lang="en-US" altLang="zh-TW" dirty="0"/>
              <a:t>(NICE To Have)</a:t>
            </a:r>
          </a:p>
          <a:p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因為 </a:t>
            </a:r>
            <a:r>
              <a:rPr lang="en-US" altLang="zh-TW" dirty="0"/>
              <a:t>Insertion Delay</a:t>
            </a:r>
            <a:r>
              <a:rPr lang="zh-TW" altLang="en-US" dirty="0"/>
              <a:t>做不到</a:t>
            </a:r>
            <a:r>
              <a:rPr lang="en-US" altLang="zh-TW" dirty="0"/>
              <a:t>0(</a:t>
            </a:r>
            <a:r>
              <a:rPr lang="zh-TW" altLang="en-US" dirty="0"/>
              <a:t>並非 </a:t>
            </a:r>
            <a:r>
              <a:rPr lang="en-US" altLang="zh-TW" dirty="0"/>
              <a:t>Idea Network)</a:t>
            </a:r>
            <a:r>
              <a:rPr lang="zh-TW" altLang="en-US" dirty="0"/>
              <a:t>，必然存在 </a:t>
            </a:r>
            <a:r>
              <a:rPr lang="en-US" altLang="zh-TW" dirty="0"/>
              <a:t>Skew</a:t>
            </a:r>
            <a:r>
              <a:rPr lang="zh-TW" altLang="en-US" dirty="0"/>
              <a:t>，所以就訂一個我們能接受 </a:t>
            </a:r>
            <a:r>
              <a:rPr lang="en-US" altLang="zh-TW" dirty="0"/>
              <a:t>Skew</a:t>
            </a:r>
            <a:r>
              <a:rPr lang="zh-TW" altLang="en-US" dirty="0"/>
              <a:t>的最大值</a:t>
            </a:r>
            <a:r>
              <a:rPr lang="en-US" altLang="zh-TW" dirty="0"/>
              <a:t>(</a:t>
            </a:r>
            <a:r>
              <a:rPr lang="zh-TW" altLang="en-US" dirty="0"/>
              <a:t>當然不能超過</a:t>
            </a:r>
            <a:r>
              <a:rPr lang="en-US" altLang="zh-TW" dirty="0"/>
              <a:t>)</a:t>
            </a:r>
            <a:r>
              <a:rPr lang="zh-TW" altLang="en-US" dirty="0"/>
              <a:t>，讓 </a:t>
            </a:r>
            <a:r>
              <a:rPr lang="en-US" altLang="zh-TW" dirty="0"/>
              <a:t>Tool</a:t>
            </a:r>
            <a:r>
              <a:rPr lang="zh-TW" altLang="en-US" dirty="0"/>
              <a:t>根據 </a:t>
            </a:r>
            <a:r>
              <a:rPr lang="en-US" altLang="zh-TW" dirty="0"/>
              <a:t>Skew</a:t>
            </a:r>
            <a:r>
              <a:rPr lang="zh-TW" altLang="en-US" dirty="0"/>
              <a:t>的設定進行優化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FD606-DA47-48F4-A293-F0C48FCA21FF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894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F47B1D-0732-482D-9C5C-F53999667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89D7F59-6CDE-4012-AAC3-1C5B40A70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00CEEE-612B-45CD-B46C-AE0527C34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5BF4-95DE-45B7-9B6E-716630B98AAD}" type="datetimeFigureOut">
              <a:rPr lang="zh-TW" altLang="en-US" smtClean="0"/>
              <a:t>2024/7/3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C50DE7-C4CE-4566-9CF0-272EAC712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F44E4A-9407-4FA4-84AC-DE14CAB8F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ADDB-8120-4675-B1E9-A5EEA419C8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921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A5FED6-D962-4962-AE7A-621C219E0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5F0302D-C470-4EB7-A8AC-B6F369D7C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B3FC82-5E03-4D98-B460-38AC30BA0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5BF4-95DE-45B7-9B6E-716630B98AAD}" type="datetimeFigureOut">
              <a:rPr lang="zh-TW" altLang="en-US" smtClean="0"/>
              <a:t>2024/7/3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8ABAEE-78FA-452A-A6EE-393A9011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FCBD0B-DA4B-4B80-8E2D-0BC2F391D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ADDB-8120-4675-B1E9-A5EEA419C8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641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B768336-AC29-4BFD-B6BC-347C9BBB5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694A639-1A94-4B6E-8C24-6B8278B24A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30A2A1-7F4A-437E-9271-27D39BCE5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5BF4-95DE-45B7-9B6E-716630B98AAD}" type="datetimeFigureOut">
              <a:rPr lang="zh-TW" altLang="en-US" smtClean="0"/>
              <a:t>2024/7/3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2264C6-4085-4882-BF3E-EF9406AE6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4C8BFD-15CF-441D-B709-694748CF1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ADDB-8120-4675-B1E9-A5EEA419C8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869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E279D9-BB1E-4614-9253-0657A7528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08487-8337-44B0-B5A6-44DE6F1BE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704666-525E-4230-BD8A-79B4550AB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5BF4-95DE-45B7-9B6E-716630B98AAD}" type="datetimeFigureOut">
              <a:rPr lang="zh-TW" altLang="en-US" smtClean="0"/>
              <a:t>2024/7/3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81F3C0-8B8C-4DE2-8A3C-EBA3D7B9A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1E7A42-594B-4992-94A2-E1497662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ADDB-8120-4675-B1E9-A5EEA419C8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621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DD88A7-A6C6-4918-9446-8273CED03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7489D8-1CE4-4326-BEA6-DD2EC78C1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4CB918-7BBE-4CB6-A8FE-6026FF3D6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5BF4-95DE-45B7-9B6E-716630B98AAD}" type="datetimeFigureOut">
              <a:rPr lang="zh-TW" altLang="en-US" smtClean="0"/>
              <a:t>2024/7/3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155F52-3F5F-43A9-9A5F-CCF58ED30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332949-674E-493E-9A2A-6B0397D62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ADDB-8120-4675-B1E9-A5EEA419C8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87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2D6F71-8D6A-43A9-BDEE-CE1023C33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FDA16F-AB74-4ADD-B84E-4486907DE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D9B0F2C-FA6A-488B-9ABD-0FE8B85E5D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D2BB19E-45DA-448A-BB13-035FC7A0C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5BF4-95DE-45B7-9B6E-716630B98AAD}" type="datetimeFigureOut">
              <a:rPr lang="zh-TW" altLang="en-US" smtClean="0"/>
              <a:t>2024/7/3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A39AB39-0FC8-4E4A-91C5-43AD2BBA4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FC9D52-6490-4980-B7A5-72E4C8FD2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ADDB-8120-4675-B1E9-A5EEA419C8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518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3886FD-940E-4D65-98EF-BA728EE5E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E05AF7-46C4-4C6D-8738-8DEEAC484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8FDBC4F-0F38-4433-830C-0848F6F17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2B760B4-9DD2-4FD3-A449-9B5980F568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38AB25F-0AB8-4821-926A-BAE4AFA971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EA80AFD-55C6-4B7A-8669-54BC6C54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5BF4-95DE-45B7-9B6E-716630B98AAD}" type="datetimeFigureOut">
              <a:rPr lang="zh-TW" altLang="en-US" smtClean="0"/>
              <a:t>2024/7/3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44C5A82-9554-4B26-807E-7327B8A4F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D86240E-AF88-4E67-A5A2-564BF8ED5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ADDB-8120-4675-B1E9-A5EEA419C8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031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35B46C-A078-4F80-8C64-1FD212C36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C699B17-D744-4B85-A69B-D5CC8B4AB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5BF4-95DE-45B7-9B6E-716630B98AAD}" type="datetimeFigureOut">
              <a:rPr lang="zh-TW" altLang="en-US" smtClean="0"/>
              <a:t>2024/7/3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F66A946-4BD1-4ADC-894D-DB2D0385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7F386C-7640-4E68-913D-7B1C7CB0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ADDB-8120-4675-B1E9-A5EEA419C8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2090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1EC1A24-07B0-4BB0-8243-C80E7203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5BF4-95DE-45B7-9B6E-716630B98AAD}" type="datetimeFigureOut">
              <a:rPr lang="zh-TW" altLang="en-US" smtClean="0"/>
              <a:t>2024/7/3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9220012-99B0-4D62-AB4C-0FE1ACC4B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0744D5-E925-4284-A522-FFA880A4B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ADDB-8120-4675-B1E9-A5EEA419C8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332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3D8CEA-B643-4604-A41E-E169231AE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A3B87E-EE9E-4ACC-B685-E04C2A703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5EA7061-86DE-4C03-ADA6-0BA74A639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871868-A6C6-461A-92C6-91E76C0F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5BF4-95DE-45B7-9B6E-716630B98AAD}" type="datetimeFigureOut">
              <a:rPr lang="zh-TW" altLang="en-US" smtClean="0"/>
              <a:t>2024/7/3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478EEB4-801F-47C5-A107-C0AD81AC6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BFDDBB-32D2-403A-80B5-A82028A6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ADDB-8120-4675-B1E9-A5EEA419C8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1829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3DBAAE-36A1-486C-BEFF-8E557DBD3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E141955-FD00-4406-ACB4-0234399C66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0405B57-99E3-4AE6-B80C-C7D72ACD48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AD72E34-ABFB-4C80-8ED9-84A914B51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65BF4-95DE-45B7-9B6E-716630B98AAD}" type="datetimeFigureOut">
              <a:rPr lang="zh-TW" altLang="en-US" smtClean="0"/>
              <a:t>2024/7/3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AF0FCE-167F-477E-9DD7-D5AE43190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7173423-5CD3-4F7B-B4F7-FB52853CF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ADDB-8120-4675-B1E9-A5EEA419C8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5146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7925680-976C-4E68-90D4-91805960D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96A140C-83D8-4E32-9C90-4AB10C5F1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58EBDD-19F5-43CB-856B-D94ADA65F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65BF4-95DE-45B7-9B6E-716630B98AAD}" type="datetimeFigureOut">
              <a:rPr lang="zh-TW" altLang="en-US" smtClean="0"/>
              <a:t>2024/7/3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D3FC52-BF25-4E5F-BAEC-CCB77294A3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03B68E-7EB0-4CB5-89D1-651B09FA9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EADDB-8120-4675-B1E9-A5EEA419C8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393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165B75-5643-48A1-8FF4-9050D1A374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IC Compiler Flow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28B602-9595-4152-B368-F9EAA08F98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Reporter:  </a:t>
            </a:r>
            <a:r>
              <a:rPr lang="en-US" altLang="zh-TW" dirty="0" err="1"/>
              <a:t>EnChan.Chang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69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4B9160-EBB2-4174-AFD1-31626E03C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Create_Floorplan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919A1B0-87DA-4F47-A243-80E9955D1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8551" y="2233519"/>
            <a:ext cx="6535249" cy="3719046"/>
          </a:xfrm>
        </p:spPr>
      </p:pic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27424456-18E3-4447-9D88-39885A209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87" y="2305236"/>
            <a:ext cx="3666679" cy="3454587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A7B34A4B-972D-4160-B65A-7601C7AB2923}"/>
              </a:ext>
            </a:extLst>
          </p:cNvPr>
          <p:cNvSpPr/>
          <p:nvPr/>
        </p:nvSpPr>
        <p:spPr>
          <a:xfrm>
            <a:off x="4244788" y="3653771"/>
            <a:ext cx="425824" cy="878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785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4B9160-EBB2-4174-AFD1-31626E03C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Pad Cell Locations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881E639-A35D-4620-9B6C-FB668D099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426" y="1825625"/>
            <a:ext cx="5661147" cy="4351338"/>
          </a:xfr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F288ABD-948A-4D70-B022-4D4C77BE6288}"/>
              </a:ext>
            </a:extLst>
          </p:cNvPr>
          <p:cNvCxnSpPr>
            <a:cxnSpLocks/>
          </p:cNvCxnSpPr>
          <p:nvPr/>
        </p:nvCxnSpPr>
        <p:spPr>
          <a:xfrm flipV="1">
            <a:off x="6929718" y="3097306"/>
            <a:ext cx="452717" cy="5558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DF0E336-C489-48AA-8FB1-E4610D0C766B}"/>
              </a:ext>
            </a:extLst>
          </p:cNvPr>
          <p:cNvCxnSpPr>
            <a:cxnSpLocks/>
          </p:cNvCxnSpPr>
          <p:nvPr/>
        </p:nvCxnSpPr>
        <p:spPr>
          <a:xfrm flipV="1">
            <a:off x="7230036" y="2424953"/>
            <a:ext cx="152399" cy="21560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6F62465-14D2-40C9-B3F2-970DFA177D1F}"/>
              </a:ext>
            </a:extLst>
          </p:cNvPr>
          <p:cNvCxnSpPr>
            <a:cxnSpLocks/>
          </p:cNvCxnSpPr>
          <p:nvPr/>
        </p:nvCxnSpPr>
        <p:spPr>
          <a:xfrm flipV="1">
            <a:off x="6530788" y="2312894"/>
            <a:ext cx="1869141" cy="60595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155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4B9160-EBB2-4174-AFD1-31626E03C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Insert Pad Filler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35E09B-8CAE-41D4-9961-B6EB936F7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6650" y="2220119"/>
            <a:ext cx="4838700" cy="3562350"/>
          </a:xfrm>
        </p:spPr>
      </p:pic>
    </p:spTree>
    <p:extLst>
      <p:ext uri="{BB962C8B-B14F-4D97-AF65-F5344CB8AC3E}">
        <p14:creationId xmlns:p14="http://schemas.microsoft.com/office/powerpoint/2010/main" val="973665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4B9160-EBB2-4174-AFD1-31626E03C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P/G Pad Rings</a:t>
            </a:r>
            <a:endParaRPr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8F2D3F-95F1-4D35-9F96-6331B8D5FB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37" y="2162969"/>
            <a:ext cx="481012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525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273EFF-BF79-41DA-BF65-069F234F8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Design Planning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4F9D18-4544-440C-A2C1-9CCAF99ED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2400" dirty="0"/>
              <a:t>Floorplan Step</a:t>
            </a:r>
            <a:endParaRPr lang="en-US" altLang="zh-TW" sz="26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 err="1">
                <a:solidFill>
                  <a:schemeClr val="bg1">
                    <a:lumMod val="85000"/>
                  </a:schemeClr>
                </a:solidFill>
              </a:rPr>
              <a:t>Create_Floorplan</a:t>
            </a:r>
            <a:endParaRPr lang="en-US" altLang="zh-TW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</a:rPr>
              <a:t>Pad Cell Locations, Insert Pad Filler, P/G Pad Rings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/>
              <a:t>Floorplan</a:t>
            </a:r>
          </a:p>
          <a:p>
            <a:pPr marL="914400" lvl="2" indent="0">
              <a:buNone/>
            </a:pPr>
            <a:r>
              <a:rPr lang="zh-TW" altLang="en-US" sz="1600" dirty="0"/>
              <a:t> </a:t>
            </a:r>
            <a:r>
              <a:rPr lang="en-US" altLang="zh-TW" sz="1600" dirty="0"/>
              <a:t>-</a:t>
            </a:r>
            <a:r>
              <a:rPr lang="zh-TW" altLang="en-US" sz="1600" dirty="0"/>
              <a:t> </a:t>
            </a:r>
            <a:r>
              <a:rPr lang="en-US" altLang="zh-TW" sz="1600" dirty="0"/>
              <a:t>Floorplan Strategy, Hard / Soft Blockage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</a:rPr>
              <a:t>Congestion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</a:rPr>
              <a:t>Reduced Congestion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</a:rPr>
              <a:t>PNS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</a:rPr>
              <a:t>IR-Drop</a:t>
            </a:r>
          </a:p>
        </p:txBody>
      </p:sp>
    </p:spTree>
    <p:extLst>
      <p:ext uri="{BB962C8B-B14F-4D97-AF65-F5344CB8AC3E}">
        <p14:creationId xmlns:p14="http://schemas.microsoft.com/office/powerpoint/2010/main" val="1492284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4B9160-EBB2-4174-AFD1-31626E03C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Floorplan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F262981-6B20-4F21-A00C-8AF125974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3470" y="1825625"/>
            <a:ext cx="4465059" cy="4351338"/>
          </a:xfrm>
        </p:spPr>
      </p:pic>
    </p:spTree>
    <p:extLst>
      <p:ext uri="{BB962C8B-B14F-4D97-AF65-F5344CB8AC3E}">
        <p14:creationId xmlns:p14="http://schemas.microsoft.com/office/powerpoint/2010/main" val="1508773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4B9160-EBB2-4174-AFD1-31626E03C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Floorplan Strategy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DF4D40E-80D1-4173-9228-5471FB809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1599" y="1825625"/>
            <a:ext cx="6988801" cy="4351338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1AA597E-D935-4598-B854-9E58E452C185}"/>
              </a:ext>
            </a:extLst>
          </p:cNvPr>
          <p:cNvSpPr txBox="1"/>
          <p:nvPr/>
        </p:nvSpPr>
        <p:spPr>
          <a:xfrm>
            <a:off x="748553" y="2231322"/>
            <a:ext cx="3151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所有 Macro都貼邊 / 角落放置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4DAEEA0-21C2-4615-A9BF-57785ABAA5E9}"/>
              </a:ext>
            </a:extLst>
          </p:cNvPr>
          <p:cNvSpPr txBox="1"/>
          <p:nvPr/>
        </p:nvSpPr>
        <p:spPr>
          <a:xfrm>
            <a:off x="4114800" y="1948934"/>
            <a:ext cx="2864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Macro依據信號流走向放置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AD1BB6F-4036-4601-BAAC-F8D4AB8533B0}"/>
              </a:ext>
            </a:extLst>
          </p:cNvPr>
          <p:cNvSpPr txBox="1"/>
          <p:nvPr/>
        </p:nvSpPr>
        <p:spPr>
          <a:xfrm>
            <a:off x="1089212" y="4001294"/>
            <a:ext cx="2586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所有 Macro出 Pin方向都朝向 Core內部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D796B07-5374-4C9E-9E33-1FB7BE1DD752}"/>
              </a:ext>
            </a:extLst>
          </p:cNvPr>
          <p:cNvSpPr txBox="1"/>
          <p:nvPr/>
        </p:nvSpPr>
        <p:spPr>
          <a:xfrm>
            <a:off x="5468469" y="3639129"/>
            <a:ext cx="14388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 Core中心區域用於放置 STD CELL，該區域要盡量連續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7883D61-47BF-469F-A481-61F1E92B0707}"/>
              </a:ext>
            </a:extLst>
          </p:cNvPr>
          <p:cNvSpPr txBox="1"/>
          <p:nvPr/>
        </p:nvSpPr>
        <p:spPr>
          <a:xfrm>
            <a:off x="8716341" y="3401129"/>
            <a:ext cx="17481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Macro之間留有佈線通道用於佈線</a:t>
            </a:r>
          </a:p>
        </p:txBody>
      </p:sp>
    </p:spTree>
    <p:extLst>
      <p:ext uri="{BB962C8B-B14F-4D97-AF65-F5344CB8AC3E}">
        <p14:creationId xmlns:p14="http://schemas.microsoft.com/office/powerpoint/2010/main" val="360803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4B9160-EBB2-4174-AFD1-31626E03C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Hard / Soft Blockage</a:t>
            </a:r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12D35E-A63F-4452-8F48-A651984716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87" y="2191544"/>
            <a:ext cx="4848225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88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273EFF-BF79-41DA-BF65-069F234F8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Design Planning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4F9D18-4544-440C-A2C1-9CCAF99ED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</a:rPr>
              <a:t>Floorplan Step</a:t>
            </a:r>
            <a:endParaRPr lang="en-US" altLang="zh-TW" sz="26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 err="1">
                <a:solidFill>
                  <a:schemeClr val="bg1">
                    <a:lumMod val="85000"/>
                  </a:schemeClr>
                </a:solidFill>
              </a:rPr>
              <a:t>Create_Floorplan</a:t>
            </a:r>
            <a:endParaRPr lang="en-US" altLang="zh-TW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</a:rPr>
              <a:t>Pad Cell Locations, Insert Pad Filler, P/G Pad Rings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</a:rPr>
              <a:t>Floorplan</a:t>
            </a:r>
          </a:p>
          <a:p>
            <a:pPr marL="914400" lvl="2" indent="0">
              <a:buNone/>
            </a:pPr>
            <a:r>
              <a:rPr lang="zh-TW" alt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TW" sz="1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zh-TW" alt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TW" sz="1600" dirty="0">
                <a:solidFill>
                  <a:schemeClr val="bg1">
                    <a:lumMod val="85000"/>
                  </a:schemeClr>
                </a:solidFill>
              </a:rPr>
              <a:t>Floorplan Strategy, Hard / Soft Blockage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Congestion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Reduced Congestion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</a:rPr>
              <a:t>PNS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</a:rPr>
              <a:t>IR-Drop</a:t>
            </a:r>
          </a:p>
        </p:txBody>
      </p:sp>
    </p:spTree>
    <p:extLst>
      <p:ext uri="{BB962C8B-B14F-4D97-AF65-F5344CB8AC3E}">
        <p14:creationId xmlns:p14="http://schemas.microsoft.com/office/powerpoint/2010/main" val="3886166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9804CA-FAF0-4FBE-814B-55F9F120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Congestion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0002D78-5A3D-476A-B755-85AAAF27E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9038" y="1253331"/>
            <a:ext cx="4267069" cy="4351338"/>
          </a:xfrm>
        </p:spPr>
      </p:pic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081D1CD9-4D32-4AF8-8A7C-1A340C966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179" y="1594130"/>
            <a:ext cx="6892230" cy="366974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CEE781ED-F260-4212-972E-942D7B22D00C}"/>
              </a:ext>
            </a:extLst>
          </p:cNvPr>
          <p:cNvSpPr/>
          <p:nvPr/>
        </p:nvSpPr>
        <p:spPr>
          <a:xfrm>
            <a:off x="5664200" y="3967480"/>
            <a:ext cx="132080" cy="2082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585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273EFF-BF79-41DA-BF65-069F234F8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4F9D18-4544-440C-A2C1-9CCAF99ED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z="2000" dirty="0"/>
              <a:t>IC Compiler Flow</a:t>
            </a:r>
          </a:p>
          <a:p>
            <a:r>
              <a:rPr lang="en-US" altLang="zh-TW" sz="2000" dirty="0"/>
              <a:t>Data Setup</a:t>
            </a:r>
          </a:p>
          <a:p>
            <a:pPr marL="0" indent="0">
              <a:buNone/>
            </a:pPr>
            <a:r>
              <a:rPr lang="en-US" altLang="zh-TW" sz="1500" dirty="0"/>
              <a:t> - Target Library, Link Library, SDC File, Technology File, TLU+</a:t>
            </a:r>
          </a:p>
          <a:p>
            <a:r>
              <a:rPr lang="en-US" altLang="zh-TW" sz="2000" dirty="0"/>
              <a:t>Design Planning</a:t>
            </a:r>
          </a:p>
          <a:p>
            <a:pPr marL="0" indent="0">
              <a:buNone/>
            </a:pPr>
            <a:r>
              <a:rPr lang="en-US" altLang="zh-TW" sz="1500" dirty="0"/>
              <a:t> - Floorplan Strategy, Hard / Soft Blockage, Reduced Congestion, PNS, IR-Drop</a:t>
            </a:r>
          </a:p>
          <a:p>
            <a:r>
              <a:rPr lang="en-US" altLang="zh-TW" sz="2000" dirty="0"/>
              <a:t>Placement</a:t>
            </a:r>
          </a:p>
          <a:p>
            <a:pPr marL="0" indent="0">
              <a:buNone/>
            </a:pPr>
            <a:r>
              <a:rPr lang="en-US" altLang="zh-TW" sz="1500" dirty="0"/>
              <a:t> - Placement &amp; Optimization, Timing Driven &amp; Congestion Driven, Sub-Critical Paths Ignored, Low Power Placement(LPP), DFT Setup</a:t>
            </a:r>
          </a:p>
          <a:p>
            <a:r>
              <a:rPr lang="en-US" altLang="zh-TW" sz="2000" dirty="0"/>
              <a:t>Clock Tree Synthesis(CTS)</a:t>
            </a:r>
          </a:p>
          <a:p>
            <a:pPr marL="0" indent="0">
              <a:buNone/>
            </a:pPr>
            <a:r>
              <a:rPr lang="en-US" altLang="zh-TW" sz="1500" dirty="0"/>
              <a:t> - What is CTS, CTS Target, NDR</a:t>
            </a:r>
          </a:p>
          <a:p>
            <a:r>
              <a:rPr lang="en-US" altLang="zh-TW" sz="2000" dirty="0"/>
              <a:t>Routing &amp; ECO</a:t>
            </a:r>
          </a:p>
          <a:p>
            <a:pPr marL="0" indent="0">
              <a:buNone/>
            </a:pPr>
            <a:r>
              <a:rPr lang="zh-TW" altLang="en-US" sz="1500" dirty="0"/>
              <a:t> </a:t>
            </a:r>
            <a:r>
              <a:rPr lang="en-US" altLang="zh-TW" sz="1500" dirty="0"/>
              <a:t>-</a:t>
            </a:r>
            <a:r>
              <a:rPr lang="zh-TW" altLang="en-US" sz="1500" dirty="0"/>
              <a:t> </a:t>
            </a:r>
            <a:r>
              <a:rPr lang="en-US" altLang="zh-TW" sz="1500" dirty="0"/>
              <a:t>Global Routing, Track Assignment, Detail Routing, ECO</a:t>
            </a:r>
          </a:p>
          <a:p>
            <a:r>
              <a:rPr lang="en-US" altLang="zh-TW" sz="2000" dirty="0"/>
              <a:t>Chip Finishing</a:t>
            </a:r>
          </a:p>
          <a:p>
            <a:pPr marL="0" indent="0">
              <a:buNone/>
            </a:pPr>
            <a:r>
              <a:rPr lang="zh-TW" altLang="en-US" sz="1600" dirty="0"/>
              <a:t> </a:t>
            </a:r>
            <a:r>
              <a:rPr lang="en-US" altLang="zh-TW" sz="1600" dirty="0"/>
              <a:t>-</a:t>
            </a:r>
            <a:r>
              <a:rPr lang="zh-TW" altLang="en-US" sz="1600" dirty="0"/>
              <a:t> </a:t>
            </a:r>
            <a:r>
              <a:rPr lang="en-US" altLang="zh-TW" sz="1600" dirty="0"/>
              <a:t>Wire Spreading, Redundant Via Insertion, Cell Fill Insertion, Metal Fill Insertion, Antenna Effect</a:t>
            </a:r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89785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9804CA-FAF0-4FBE-814B-55F9F120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Reduced Congestion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D3A419-CA05-4471-9CC8-71688E185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Target:  </a:t>
            </a:r>
            <a:r>
              <a:rPr lang="zh-TW" altLang="en-US" dirty="0"/>
              <a:t>增加繞線資源</a:t>
            </a:r>
            <a:endParaRPr lang="en-US" altLang="zh-TW" dirty="0"/>
          </a:p>
          <a:p>
            <a:r>
              <a:rPr lang="en-US" altLang="zh-TW" dirty="0"/>
              <a:t>Method:  </a:t>
            </a:r>
          </a:p>
          <a:p>
            <a:pPr marL="0" indent="0">
              <a:buNone/>
            </a:pPr>
            <a:r>
              <a:rPr lang="en-US" altLang="zh-TW" dirty="0"/>
              <a:t>1. Macro and Macro:  </a:t>
            </a:r>
          </a:p>
          <a:p>
            <a:pPr marL="0" indent="0">
              <a:buNone/>
            </a:pPr>
            <a:r>
              <a:rPr lang="en-US" altLang="zh-TW" dirty="0"/>
              <a:t> - Add Macro distance(Soft / Hard Blockage)</a:t>
            </a:r>
          </a:p>
          <a:p>
            <a:pPr marL="0" indent="0">
              <a:buNone/>
            </a:pPr>
            <a:r>
              <a:rPr lang="en-US" altLang="zh-TW" dirty="0"/>
              <a:t> - Adjust pin orientation</a:t>
            </a:r>
          </a:p>
          <a:p>
            <a:pPr marL="0" indent="0">
              <a:buNone/>
            </a:pPr>
            <a:r>
              <a:rPr lang="en-US" altLang="zh-TW" dirty="0"/>
              <a:t>2. STD CELL:  </a:t>
            </a:r>
          </a:p>
          <a:p>
            <a:pPr marL="0" indent="0">
              <a:buNone/>
            </a:pPr>
            <a:r>
              <a:rPr lang="en-US" altLang="zh-TW" dirty="0"/>
              <a:t> - Reduce utilization(Partial Blockage)</a:t>
            </a:r>
          </a:p>
          <a:p>
            <a:pPr marL="0" indent="0">
              <a:buNone/>
            </a:pPr>
            <a:r>
              <a:rPr lang="en-US" altLang="zh-TW" dirty="0"/>
              <a:t> - High density Pin Cell</a:t>
            </a:r>
          </a:p>
        </p:txBody>
      </p:sp>
    </p:spTree>
    <p:extLst>
      <p:ext uri="{BB962C8B-B14F-4D97-AF65-F5344CB8AC3E}">
        <p14:creationId xmlns:p14="http://schemas.microsoft.com/office/powerpoint/2010/main" val="2098815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273EFF-BF79-41DA-BF65-069F234F8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Design Planning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4F9D18-4544-440C-A2C1-9CCAF99ED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</a:rPr>
              <a:t>Floorplan Step</a:t>
            </a:r>
            <a:endParaRPr lang="en-US" altLang="zh-TW" sz="26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 err="1">
                <a:solidFill>
                  <a:schemeClr val="bg1">
                    <a:lumMod val="85000"/>
                  </a:schemeClr>
                </a:solidFill>
              </a:rPr>
              <a:t>Create_Floorplan</a:t>
            </a:r>
            <a:endParaRPr lang="en-US" altLang="zh-TW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</a:rPr>
              <a:t>Pad Cell Locations, Insert Pad Filler, P/G Pad Rings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</a:rPr>
              <a:t>Floorplan</a:t>
            </a:r>
          </a:p>
          <a:p>
            <a:pPr marL="914400" lvl="2" indent="0">
              <a:buNone/>
            </a:pPr>
            <a:r>
              <a:rPr lang="zh-TW" alt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TW" sz="1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zh-TW" alt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TW" sz="1600" dirty="0">
                <a:solidFill>
                  <a:schemeClr val="bg1">
                    <a:lumMod val="85000"/>
                  </a:schemeClr>
                </a:solidFill>
              </a:rPr>
              <a:t>Floorplan Strategy, Hard / Soft Blockage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</a:rPr>
              <a:t>Congestion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</a:rPr>
              <a:t>Reduced Congestion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PNS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IR-Drop</a:t>
            </a:r>
          </a:p>
        </p:txBody>
      </p:sp>
    </p:spTree>
    <p:extLst>
      <p:ext uri="{BB962C8B-B14F-4D97-AF65-F5344CB8AC3E}">
        <p14:creationId xmlns:p14="http://schemas.microsoft.com/office/powerpoint/2010/main" val="3611286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9804CA-FAF0-4FBE-814B-55F9F120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PNS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03869F3-0020-40B4-8649-FAF2F24EF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9830" y="1825625"/>
            <a:ext cx="6852340" cy="4351338"/>
          </a:xfrm>
        </p:spPr>
      </p:pic>
    </p:spTree>
    <p:extLst>
      <p:ext uri="{BB962C8B-B14F-4D97-AF65-F5344CB8AC3E}">
        <p14:creationId xmlns:p14="http://schemas.microsoft.com/office/powerpoint/2010/main" val="3158880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9804CA-FAF0-4FBE-814B-55F9F120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IR-Drop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10EF309-E789-4391-BB08-CBA681965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5932" y="1825625"/>
            <a:ext cx="8500136" cy="4351338"/>
          </a:xfrm>
        </p:spPr>
      </p:pic>
    </p:spTree>
    <p:extLst>
      <p:ext uri="{BB962C8B-B14F-4D97-AF65-F5344CB8AC3E}">
        <p14:creationId xmlns:p14="http://schemas.microsoft.com/office/powerpoint/2010/main" val="248091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165B75-5643-48A1-8FF4-9050D1A374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Placement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28B602-9595-4152-B368-F9EAA08F98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4794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78744-AF2F-40BB-892F-0B9F068D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Placement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08C3C4-5809-4FBC-9AEC-D5D1B1AC7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3300" dirty="0"/>
              <a:t>Placement &amp; Optimization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 err="1"/>
              <a:t>place_opt</a:t>
            </a:r>
            <a:r>
              <a:rPr lang="en-US" altLang="zh-TW" dirty="0"/>
              <a:t> CMD Step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Timing Driven &amp; Congestion Driven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300" dirty="0">
                <a:solidFill>
                  <a:schemeClr val="bg1">
                    <a:lumMod val="85000"/>
                  </a:schemeClr>
                </a:solidFill>
              </a:rPr>
              <a:t>Placement Option Setting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Placement Setting &amp; NDR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 err="1">
                <a:solidFill>
                  <a:schemeClr val="bg1">
                    <a:lumMod val="85000"/>
                  </a:schemeClr>
                </a:solidFill>
              </a:rPr>
              <a:t>Pnet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 setting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DFT Setup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Power Setup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Low Power Placement(LPP)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300" dirty="0">
                <a:solidFill>
                  <a:schemeClr val="bg1">
                    <a:lumMod val="85000"/>
                  </a:schemeClr>
                </a:solidFill>
              </a:rPr>
              <a:t>Sub-Critical Paths Ignored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User-Defined Path Group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Set Critical Range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Set Weighted Path Group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256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CF8E3-B5CA-47B8-9BF3-51349FF80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Placement &amp; Optimization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2FAC084-BD7F-460C-B90C-F12A6DB39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3275" y="1920081"/>
            <a:ext cx="5505450" cy="4162425"/>
          </a:xfrm>
        </p:spPr>
      </p:pic>
    </p:spTree>
    <p:extLst>
      <p:ext uri="{BB962C8B-B14F-4D97-AF65-F5344CB8AC3E}">
        <p14:creationId xmlns:p14="http://schemas.microsoft.com/office/powerpoint/2010/main" val="3625335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CF8E3-B5CA-47B8-9BF3-51349FF80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place_opt</a:t>
            </a:r>
            <a:r>
              <a:rPr lang="en-US" altLang="zh-TW" dirty="0"/>
              <a:t> CMD Step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F6DD2C-E897-43FB-9CC8-9C32B29A1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en-US" altLang="zh-TW" dirty="0" err="1"/>
              <a:t>CoresePlacement</a:t>
            </a:r>
            <a:r>
              <a:rPr lang="en-US" altLang="zh-TW" dirty="0"/>
              <a:t>:  </a:t>
            </a:r>
            <a:r>
              <a:rPr lang="zh-TW" altLang="en-US" dirty="0"/>
              <a:t>就是粗略的 </a:t>
            </a:r>
            <a:r>
              <a:rPr lang="en-US" altLang="zh-TW" dirty="0"/>
              <a:t>Placement</a:t>
            </a:r>
            <a:r>
              <a:rPr lang="zh-TW" altLang="en-US" dirty="0"/>
              <a:t>，和我們在 </a:t>
            </a:r>
            <a:r>
              <a:rPr lang="en-US" altLang="zh-TW" dirty="0" err="1"/>
              <a:t>Flooaplan</a:t>
            </a:r>
            <a:r>
              <a:rPr lang="zh-TW" altLang="en-US" dirty="0"/>
              <a:t>中做的 </a:t>
            </a:r>
            <a:r>
              <a:rPr lang="en-US" altLang="zh-TW" dirty="0"/>
              <a:t>Virtual FP</a:t>
            </a:r>
            <a:r>
              <a:rPr lang="zh-TW" altLang="en-US" dirty="0"/>
              <a:t>中的 </a:t>
            </a:r>
            <a:r>
              <a:rPr lang="en-US" altLang="zh-TW" dirty="0"/>
              <a:t>Placement</a:t>
            </a:r>
            <a:r>
              <a:rPr lang="zh-TW" altLang="en-US" dirty="0"/>
              <a:t>是一樣的</a:t>
            </a:r>
          </a:p>
          <a:p>
            <a:r>
              <a:rPr lang="en-US" altLang="zh-TW" dirty="0"/>
              <a:t>2. AHFS:  High Fanout Net</a:t>
            </a:r>
            <a:r>
              <a:rPr lang="zh-TW" altLang="en-US" dirty="0"/>
              <a:t>，前面 </a:t>
            </a:r>
            <a:r>
              <a:rPr lang="en-US" altLang="zh-TW" dirty="0"/>
              <a:t>Data Setup</a:t>
            </a:r>
            <a:r>
              <a:rPr lang="zh-TW" altLang="en-US" dirty="0"/>
              <a:t>中提過，這一步就是解 </a:t>
            </a:r>
            <a:r>
              <a:rPr lang="en-US" altLang="zh-TW" dirty="0"/>
              <a:t>High Fanout Net</a:t>
            </a:r>
            <a:r>
              <a:rPr lang="zh-TW" altLang="en-US" dirty="0"/>
              <a:t>的，解決方法就是通過 </a:t>
            </a:r>
            <a:r>
              <a:rPr lang="en-US" altLang="zh-TW" dirty="0"/>
              <a:t>Build Buffer</a:t>
            </a:r>
          </a:p>
          <a:p>
            <a:r>
              <a:rPr lang="en-US" altLang="zh-TW" dirty="0"/>
              <a:t>3. Logic OPT:  </a:t>
            </a:r>
            <a:r>
              <a:rPr lang="zh-TW" altLang="en-US" dirty="0"/>
              <a:t>比如前面提到的動態功耗的邏輯優化等</a:t>
            </a:r>
          </a:p>
          <a:p>
            <a:r>
              <a:rPr lang="en-US" altLang="zh-TW" dirty="0"/>
              <a:t>4. Placement Legalization:  Cell</a:t>
            </a:r>
            <a:r>
              <a:rPr lang="zh-TW" altLang="en-US" dirty="0"/>
              <a:t>位置的合法化，要保證每個 </a:t>
            </a:r>
            <a:r>
              <a:rPr lang="en-US" altLang="zh-TW" dirty="0"/>
              <a:t>Cell</a:t>
            </a:r>
            <a:r>
              <a:rPr lang="zh-TW" altLang="en-US" dirty="0"/>
              <a:t>都精準的放置在 </a:t>
            </a:r>
            <a:r>
              <a:rPr lang="en-US" altLang="zh-TW" dirty="0"/>
              <a:t>Unit Tile / Site</a:t>
            </a:r>
            <a:r>
              <a:rPr lang="zh-TW" altLang="en-US" dirty="0"/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3899153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21428A-6EE8-4865-9588-D191EF8E7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Timing Driven &amp; Congestion Driven</a:t>
            </a:r>
            <a:endParaRPr lang="zh-TW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C3819DE-A515-468E-86E7-CEC62FCE66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7" y="2510631"/>
            <a:ext cx="58007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312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78744-AF2F-40BB-892F-0B9F068D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Placement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08C3C4-5809-4FBC-9AEC-D5D1B1AC7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3300" dirty="0">
                <a:solidFill>
                  <a:schemeClr val="bg1">
                    <a:lumMod val="85000"/>
                  </a:schemeClr>
                </a:solidFill>
              </a:rPr>
              <a:t>Placement &amp; Optimization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 err="1">
                <a:solidFill>
                  <a:schemeClr val="bg1">
                    <a:lumMod val="85000"/>
                  </a:schemeClr>
                </a:solidFill>
              </a:rPr>
              <a:t>place_opt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 CMD Step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Timing Driven &amp; Congestion Driven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300" dirty="0"/>
              <a:t>Placement Option Setting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Placement Setting &amp; NDR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 err="1"/>
              <a:t>Pnet</a:t>
            </a:r>
            <a:r>
              <a:rPr lang="en-US" altLang="zh-TW" dirty="0"/>
              <a:t> setting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DFT Setup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Power Setup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Low Power Placement(LPP)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300" dirty="0">
                <a:solidFill>
                  <a:schemeClr val="bg1">
                    <a:lumMod val="85000"/>
                  </a:schemeClr>
                </a:solidFill>
              </a:rPr>
              <a:t>Sub-Critical Paths Ignored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User-Defined Path Group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Set Critical Range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Set Weighted Path Group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006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165B75-5643-48A1-8FF4-9050D1A374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6000" dirty="0"/>
              <a:t>IC Compiler Flow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28B602-9595-4152-B368-F9EAA08F98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9955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9804CA-FAF0-4FBE-814B-55F9F120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Placement Setting &amp; NDR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D3A419-CA05-4471-9CC8-71688E185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set_dont_touch</a:t>
            </a:r>
            <a:r>
              <a:rPr lang="en-US" altLang="zh-TW" dirty="0"/>
              <a:t> placement[</a:t>
            </a:r>
            <a:r>
              <a:rPr lang="en-US" altLang="zh-TW" dirty="0" err="1"/>
              <a:t>all_macro_cell</a:t>
            </a:r>
            <a:r>
              <a:rPr lang="en-US" altLang="zh-TW" dirty="0"/>
              <a:t>]</a:t>
            </a:r>
          </a:p>
          <a:p>
            <a:r>
              <a:rPr lang="en-US" altLang="zh-TW" dirty="0"/>
              <a:t>NDR:  </a:t>
            </a:r>
          </a:p>
          <a:p>
            <a:pPr marL="0" indent="0">
              <a:buNone/>
            </a:pPr>
            <a:r>
              <a:rPr lang="en-US" altLang="zh-TW" dirty="0"/>
              <a:t> - Double Spacing:  Reduced cross-talk</a:t>
            </a:r>
          </a:p>
          <a:p>
            <a:pPr marL="0" indent="0">
              <a:buNone/>
            </a:pPr>
            <a:r>
              <a:rPr lang="en-US" altLang="zh-TW" dirty="0"/>
              <a:t> - Double Width:  Reduced EM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6B26F1A-485A-43ED-A886-4049525B5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39040"/>
            <a:ext cx="5809129" cy="215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09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21428A-6EE8-4865-9588-D191EF8E7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Pnet</a:t>
            </a:r>
            <a:r>
              <a:rPr lang="en-US" altLang="zh-TW" dirty="0"/>
              <a:t> setting</a:t>
            </a:r>
            <a:endParaRPr lang="zh-TW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B29B066-1BFF-444E-8BFD-3B8D223857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2382044"/>
            <a:ext cx="55054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763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9804CA-FAF0-4FBE-814B-55F9F120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DFT Setup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0B6374B-6749-477D-ADE8-280D6A009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3275" y="1948656"/>
            <a:ext cx="5505450" cy="4105275"/>
          </a:xfrm>
        </p:spPr>
      </p:pic>
    </p:spTree>
    <p:extLst>
      <p:ext uri="{BB962C8B-B14F-4D97-AF65-F5344CB8AC3E}">
        <p14:creationId xmlns:p14="http://schemas.microsoft.com/office/powerpoint/2010/main" val="3247182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9804CA-FAF0-4FBE-814B-55F9F120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Power Setup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9CD7B01-39AD-43F1-8E41-2246D4642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8987" y="1939131"/>
            <a:ext cx="5534025" cy="4124325"/>
          </a:xfrm>
        </p:spPr>
      </p:pic>
    </p:spTree>
    <p:extLst>
      <p:ext uri="{BB962C8B-B14F-4D97-AF65-F5344CB8AC3E}">
        <p14:creationId xmlns:p14="http://schemas.microsoft.com/office/powerpoint/2010/main" val="185095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9804CA-FAF0-4FBE-814B-55F9F1209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Low Power Placement(LPP)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3A6201F-2456-440D-9581-01692E4FE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2800" y="1920081"/>
            <a:ext cx="5486400" cy="4162425"/>
          </a:xfrm>
        </p:spPr>
      </p:pic>
    </p:spTree>
    <p:extLst>
      <p:ext uri="{BB962C8B-B14F-4D97-AF65-F5344CB8AC3E}">
        <p14:creationId xmlns:p14="http://schemas.microsoft.com/office/powerpoint/2010/main" val="296585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78744-AF2F-40BB-892F-0B9F068D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Placement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08C3C4-5809-4FBC-9AEC-D5D1B1AC7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3300" dirty="0">
                <a:solidFill>
                  <a:schemeClr val="bg1">
                    <a:lumMod val="85000"/>
                  </a:schemeClr>
                </a:solidFill>
              </a:rPr>
              <a:t>Placement &amp; Optimization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 err="1">
                <a:solidFill>
                  <a:schemeClr val="bg1">
                    <a:lumMod val="85000"/>
                  </a:schemeClr>
                </a:solidFill>
              </a:rPr>
              <a:t>place_opt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 CMD Step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Timing Driven &amp; Congestion Driven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300" dirty="0">
                <a:solidFill>
                  <a:schemeClr val="bg1">
                    <a:lumMod val="85000"/>
                  </a:schemeClr>
                </a:solidFill>
              </a:rPr>
              <a:t>Placement Option Setting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Placement Setting &amp; NDR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 err="1">
                <a:solidFill>
                  <a:schemeClr val="bg1">
                    <a:lumMod val="85000"/>
                  </a:schemeClr>
                </a:solidFill>
              </a:rPr>
              <a:t>Pnet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 setting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DFT Setup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Power Setup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Low Power Placement(LPP)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300" dirty="0"/>
              <a:t>Sub-Critical Paths Ignored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User-Defined Path Group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Set Critical Range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dirty="0"/>
              <a:t>Set Weighted Path Group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4570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CF8E3-B5CA-47B8-9BF3-51349FF80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Sub-Critical Paths Ignored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CB23674-CF08-4B83-9AD0-6567E3AA0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325" y="1962944"/>
            <a:ext cx="5467350" cy="4076700"/>
          </a:xfrm>
        </p:spPr>
      </p:pic>
    </p:spTree>
    <p:extLst>
      <p:ext uri="{BB962C8B-B14F-4D97-AF65-F5344CB8AC3E}">
        <p14:creationId xmlns:p14="http://schemas.microsoft.com/office/powerpoint/2010/main" val="2987970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CF8E3-B5CA-47B8-9BF3-51349FF80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Sub-Critical Paths Ignored Cont.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8C84AC5-BD91-470E-BFCE-A3892192C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3275" y="1910556"/>
            <a:ext cx="5505450" cy="4181475"/>
          </a:xfrm>
        </p:spPr>
      </p:pic>
    </p:spTree>
    <p:extLst>
      <p:ext uri="{BB962C8B-B14F-4D97-AF65-F5344CB8AC3E}">
        <p14:creationId xmlns:p14="http://schemas.microsoft.com/office/powerpoint/2010/main" val="946484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CF8E3-B5CA-47B8-9BF3-51349FF80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User-Defined Path Group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6E0C3B4-C917-4F67-A61A-22750CD79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31630" y="1825625"/>
            <a:ext cx="3728740" cy="4351338"/>
          </a:xfrm>
        </p:spPr>
      </p:pic>
    </p:spTree>
    <p:extLst>
      <p:ext uri="{BB962C8B-B14F-4D97-AF65-F5344CB8AC3E}">
        <p14:creationId xmlns:p14="http://schemas.microsoft.com/office/powerpoint/2010/main" val="3712493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050B7E-4B1C-44C9-8EBA-B4D8E7F9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Set Critical Range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E8B8ACE-98A0-40D9-A716-79F5F98B7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325" y="1929606"/>
            <a:ext cx="5467350" cy="4143375"/>
          </a:xfrm>
        </p:spPr>
      </p:pic>
    </p:spTree>
    <p:extLst>
      <p:ext uri="{BB962C8B-B14F-4D97-AF65-F5344CB8AC3E}">
        <p14:creationId xmlns:p14="http://schemas.microsoft.com/office/powerpoint/2010/main" val="2511645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21428A-6EE8-4865-9588-D191EF8E7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IC Compiler Flow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0321024-0811-46A6-A64E-8BF2A22AB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5551" y="1825625"/>
            <a:ext cx="5700897" cy="4351338"/>
          </a:xfrm>
        </p:spPr>
      </p:pic>
    </p:spTree>
    <p:extLst>
      <p:ext uri="{BB962C8B-B14F-4D97-AF65-F5344CB8AC3E}">
        <p14:creationId xmlns:p14="http://schemas.microsoft.com/office/powerpoint/2010/main" val="165388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050B7E-4B1C-44C9-8EBA-B4D8E7F9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Set Weighted Path Group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B3314C9-EF15-4410-BF01-DD7326DBF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800" y="2005806"/>
            <a:ext cx="5486400" cy="3990975"/>
          </a:xfrm>
        </p:spPr>
      </p:pic>
    </p:spTree>
    <p:extLst>
      <p:ext uri="{BB962C8B-B14F-4D97-AF65-F5344CB8AC3E}">
        <p14:creationId xmlns:p14="http://schemas.microsoft.com/office/powerpoint/2010/main" val="1523432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165B75-5643-48A1-8FF4-9050D1A374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Clock Tree Synthesis(CTS)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28B602-9595-4152-B368-F9EAA08F98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1872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51DA00-E1D5-4A67-8965-3E366569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Clock Tree Synthesis(CTS)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6E9B49-B0CB-4D67-A075-A1B2974D6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What is CTS</a:t>
            </a:r>
          </a:p>
          <a:p>
            <a:r>
              <a:rPr lang="en-US" altLang="zh-TW" dirty="0"/>
              <a:t>CTS Target</a:t>
            </a:r>
          </a:p>
          <a:p>
            <a:r>
              <a:rPr lang="en-US" altLang="zh-TW" dirty="0"/>
              <a:t>Clock Tree Pins</a:t>
            </a:r>
          </a:p>
          <a:p>
            <a:r>
              <a:rPr lang="en-US" altLang="zh-TW" dirty="0"/>
              <a:t>Inter-Clock</a:t>
            </a:r>
          </a:p>
          <a:p>
            <a:r>
              <a:rPr lang="en-US" altLang="zh-TW" dirty="0"/>
              <a:t>NDR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0277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0A1BA61F-8215-437E-B469-99277AE25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29117"/>
            <a:ext cx="10515600" cy="325482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921428A-6EE8-4865-9588-D191EF8E7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What is CTS</a:t>
            </a:r>
            <a:endParaRPr lang="zh-TW" altLang="en-US" dirty="0"/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7E6254E3-1562-427E-8EB4-3A09F99AC6B1}"/>
              </a:ext>
            </a:extLst>
          </p:cNvPr>
          <p:cNvSpPr/>
          <p:nvPr/>
        </p:nvSpPr>
        <p:spPr>
          <a:xfrm>
            <a:off x="5816055" y="3907106"/>
            <a:ext cx="934022" cy="910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EE9A977B-82EB-40E5-8355-627E28C5F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將某個 </a:t>
            </a:r>
            <a:r>
              <a:rPr lang="en-US" altLang="zh-TW" dirty="0"/>
              <a:t>Clock</a:t>
            </a:r>
            <a:r>
              <a:rPr lang="zh-TW" altLang="en-US" dirty="0"/>
              <a:t>所屬的所有 </a:t>
            </a:r>
            <a:r>
              <a:rPr lang="en-US" altLang="zh-TW" dirty="0"/>
              <a:t>Sinks</a:t>
            </a:r>
            <a:r>
              <a:rPr lang="zh-TW" altLang="en-US" dirty="0"/>
              <a:t>做到相同長度，即盡可能的使一個 </a:t>
            </a:r>
            <a:r>
              <a:rPr lang="en-US" altLang="zh-TW" dirty="0"/>
              <a:t>CLK Signal</a:t>
            </a:r>
            <a:r>
              <a:rPr lang="zh-TW" altLang="en-US" dirty="0"/>
              <a:t>到達各個 </a:t>
            </a:r>
            <a:r>
              <a:rPr lang="en-US" altLang="zh-TW" dirty="0"/>
              <a:t>Sinks</a:t>
            </a:r>
            <a:r>
              <a:rPr lang="zh-TW" altLang="en-US" dirty="0"/>
              <a:t>的時間相同。</a:t>
            </a:r>
          </a:p>
        </p:txBody>
      </p:sp>
    </p:spTree>
    <p:extLst>
      <p:ext uri="{BB962C8B-B14F-4D97-AF65-F5344CB8AC3E}">
        <p14:creationId xmlns:p14="http://schemas.microsoft.com/office/powerpoint/2010/main" val="597816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455F9D-B19F-4860-AA07-2BCC12C04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CTS Target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752E6AD-94E7-4A18-B438-C39338929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8779" y="1825625"/>
            <a:ext cx="7354442" cy="4351338"/>
          </a:xfrm>
        </p:spPr>
      </p:pic>
    </p:spTree>
    <p:extLst>
      <p:ext uri="{BB962C8B-B14F-4D97-AF65-F5344CB8AC3E}">
        <p14:creationId xmlns:p14="http://schemas.microsoft.com/office/powerpoint/2010/main" val="16939864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1CB404-9B3B-4E4B-8F6F-9B333B1F8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Clock Tree Pins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376583A-91DE-40B4-B627-088AF60A0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51" y="2336612"/>
            <a:ext cx="4898244" cy="3302187"/>
          </a:xfr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0E8FA0A-A6A5-4EE0-A855-ED8DC7FA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727" y="2336611"/>
            <a:ext cx="5474678" cy="33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937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8B7BBA-D4C6-408C-A602-7E252D3F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Inter-Clock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21CC126-8706-46F0-925F-20F3E8449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3508" y="1977557"/>
            <a:ext cx="4455392" cy="2585010"/>
          </a:xfrm>
        </p:spPr>
      </p:pic>
      <p:pic>
        <p:nvPicPr>
          <p:cNvPr id="8" name="內容版面配置區 4">
            <a:extLst>
              <a:ext uri="{FF2B5EF4-FFF2-40B4-BE49-F238E27FC236}">
                <a16:creationId xmlns:a16="http://schemas.microsoft.com/office/drawing/2014/main" id="{18C75B2C-A75E-4F84-A5C0-835B3E2F0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176" y="1977557"/>
            <a:ext cx="5417177" cy="2585010"/>
          </a:xfrm>
          <a:prstGeom prst="rect">
            <a:avLst/>
          </a:prstGeo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A39062A4-1C0B-4708-A1EE-BCCC557EEE4C}"/>
              </a:ext>
            </a:extLst>
          </p:cNvPr>
          <p:cNvSpPr/>
          <p:nvPr/>
        </p:nvSpPr>
        <p:spPr>
          <a:xfrm>
            <a:off x="5607424" y="2783541"/>
            <a:ext cx="488576" cy="645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內容版面配置區 8">
            <a:extLst>
              <a:ext uri="{FF2B5EF4-FFF2-40B4-BE49-F238E27FC236}">
                <a16:creationId xmlns:a16="http://schemas.microsoft.com/office/drawing/2014/main" id="{6D08A17F-9777-45B1-B8B8-BDC6B375F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605" y="5098840"/>
            <a:ext cx="5679141" cy="111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75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8B7BBA-D4C6-408C-A602-7E252D3F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NDR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9A95652-A1E4-4E26-8A90-412A1B0D2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436" y="1937520"/>
            <a:ext cx="5809129" cy="2151079"/>
          </a:xfrm>
        </p:spPr>
      </p:pic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582C29E5-C3E2-4D26-AEC4-82EB814B7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941" y="4088599"/>
            <a:ext cx="4805437" cy="214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435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DAB66-C2B8-47C4-849F-31E76CF13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NDR</a:t>
            </a:r>
            <a:r>
              <a:rPr lang="zh-TW" altLang="en-US" dirty="0"/>
              <a:t> </a:t>
            </a:r>
            <a:r>
              <a:rPr lang="en-US" altLang="zh-TW" dirty="0"/>
              <a:t>Cont.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B7B8ED-26A3-470F-A091-C4964CFC9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29179" y="1825625"/>
            <a:ext cx="5933642" cy="4351338"/>
          </a:xfrm>
        </p:spPr>
      </p:pic>
    </p:spTree>
    <p:extLst>
      <p:ext uri="{BB962C8B-B14F-4D97-AF65-F5344CB8AC3E}">
        <p14:creationId xmlns:p14="http://schemas.microsoft.com/office/powerpoint/2010/main" val="35549748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165B75-5643-48A1-8FF4-9050D1A374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Routing &amp; ECO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28B602-9595-4152-B368-F9EAA08F98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8716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165B75-5643-48A1-8FF4-9050D1A374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Data Setup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28B602-9595-4152-B368-F9EAA08F98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02737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5EECF4-E8C9-425A-AEF1-67A0A6AF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Routing &amp; ECO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0C1897-7EAD-4ECA-8E5A-3D078F116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 err="1"/>
              <a:t>route_opt</a:t>
            </a:r>
            <a:r>
              <a:rPr lang="en-US" altLang="zh-TW" dirty="0"/>
              <a:t> Step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/>
              <a:t>Global Routing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/>
              <a:t>Track Assignment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/>
              <a:t>Detail Routing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ECO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6802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050B7E-4B1C-44C9-8EBA-B4D8E7F9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route_opt</a:t>
            </a:r>
            <a:r>
              <a:rPr lang="en-US" altLang="zh-TW" dirty="0"/>
              <a:t> Step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3AB8FE4-3FA1-4A62-9979-E78DBAC44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612" y="1920081"/>
            <a:ext cx="5438775" cy="4162425"/>
          </a:xfrm>
        </p:spPr>
      </p:pic>
    </p:spTree>
    <p:extLst>
      <p:ext uri="{BB962C8B-B14F-4D97-AF65-F5344CB8AC3E}">
        <p14:creationId xmlns:p14="http://schemas.microsoft.com/office/powerpoint/2010/main" val="27249720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050B7E-4B1C-44C9-8EBA-B4D8E7F9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/>
              <a:t>route_opt</a:t>
            </a:r>
            <a:r>
              <a:rPr lang="en-US" altLang="zh-TW" dirty="0"/>
              <a:t> Step</a:t>
            </a:r>
            <a:r>
              <a:rPr lang="zh-TW" altLang="en-US" dirty="0"/>
              <a:t> </a:t>
            </a:r>
            <a:r>
              <a:rPr lang="en-US" altLang="zh-TW" dirty="0"/>
              <a:t>Cont.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280F24-F5A3-4D34-869A-A378D75B9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GR:  </a:t>
            </a:r>
            <a:r>
              <a:rPr lang="zh-TW" altLang="en-US" dirty="0"/>
              <a:t>把所有的 </a:t>
            </a:r>
            <a:r>
              <a:rPr lang="en-US" altLang="zh-TW" dirty="0"/>
              <a:t>Net</a:t>
            </a:r>
            <a:r>
              <a:rPr lang="zh-TW" altLang="en-US" dirty="0"/>
              <a:t>分配到具體的金屬層以及 </a:t>
            </a:r>
            <a:r>
              <a:rPr lang="en-US" altLang="zh-TW" dirty="0"/>
              <a:t>G-Cell</a:t>
            </a:r>
            <a:r>
              <a:rPr lang="zh-TW" altLang="en-US" dirty="0"/>
              <a:t>中，用一根虛擬的線將需要連接的 </a:t>
            </a:r>
            <a:r>
              <a:rPr lang="en-US" altLang="zh-TW" dirty="0"/>
              <a:t>Cell</a:t>
            </a:r>
            <a:r>
              <a:rPr lang="zh-TW" altLang="en-US" dirty="0"/>
              <a:t>連起來，沒有實際的寬度，但會記錄 </a:t>
            </a:r>
            <a:r>
              <a:rPr lang="en-US" altLang="zh-TW" dirty="0"/>
              <a:t>Net</a:t>
            </a:r>
            <a:r>
              <a:rPr lang="zh-TW" altLang="en-US" dirty="0"/>
              <a:t>的具體走線信息</a:t>
            </a:r>
            <a:r>
              <a:rPr lang="en-US" altLang="zh-TW" dirty="0"/>
              <a:t>( Metal / G-Cell</a:t>
            </a:r>
            <a:r>
              <a:rPr lang="zh-TW" altLang="en-US" dirty="0"/>
              <a:t>等</a:t>
            </a:r>
            <a:r>
              <a:rPr lang="en-US" altLang="zh-TW" dirty="0"/>
              <a:t>)</a:t>
            </a:r>
            <a:r>
              <a:rPr lang="zh-TW" altLang="en-US" dirty="0"/>
              <a:t>。會避開 </a:t>
            </a:r>
            <a:r>
              <a:rPr lang="en-US" altLang="zh-TW" dirty="0"/>
              <a:t>Congestion</a:t>
            </a:r>
            <a:r>
              <a:rPr lang="zh-TW" altLang="en-US" dirty="0"/>
              <a:t>區域、</a:t>
            </a:r>
            <a:r>
              <a:rPr lang="en-US" altLang="zh-TW" dirty="0"/>
              <a:t>PG</a:t>
            </a:r>
            <a:r>
              <a:rPr lang="zh-TW" altLang="en-US" dirty="0"/>
              <a:t>及 </a:t>
            </a:r>
            <a:r>
              <a:rPr lang="en-US" altLang="zh-TW" dirty="0"/>
              <a:t>Blockage</a:t>
            </a:r>
            <a:r>
              <a:rPr lang="zh-TW" altLang="en-US" dirty="0"/>
              <a:t>位置，同時繞線的長度會最小化</a:t>
            </a:r>
          </a:p>
          <a:p>
            <a:r>
              <a:rPr lang="en-US" altLang="zh-TW" dirty="0"/>
              <a:t>TA:  </a:t>
            </a:r>
            <a:r>
              <a:rPr lang="zh-TW" altLang="en-US" dirty="0"/>
              <a:t>將每根 </a:t>
            </a:r>
            <a:r>
              <a:rPr lang="en-US" altLang="zh-TW" dirty="0"/>
              <a:t>Net</a:t>
            </a:r>
            <a:r>
              <a:rPr lang="zh-TW" altLang="en-US" dirty="0"/>
              <a:t>分配到特定的 </a:t>
            </a:r>
            <a:r>
              <a:rPr lang="en-US" altLang="zh-TW" dirty="0"/>
              <a:t>Track</a:t>
            </a:r>
            <a:r>
              <a:rPr lang="zh-TW" altLang="en-US" dirty="0"/>
              <a:t>上並且創建實際的 </a:t>
            </a:r>
            <a:r>
              <a:rPr lang="en-US" altLang="zh-TW" dirty="0"/>
              <a:t>Metal Trace</a:t>
            </a:r>
            <a:r>
              <a:rPr lang="zh-TW" altLang="en-US" dirty="0"/>
              <a:t>。在創建 </a:t>
            </a:r>
            <a:r>
              <a:rPr lang="en-US" altLang="zh-TW" dirty="0"/>
              <a:t>Metal Trace</a:t>
            </a:r>
            <a:r>
              <a:rPr lang="zh-TW" altLang="en-US" dirty="0"/>
              <a:t>時，</a:t>
            </a:r>
            <a:r>
              <a:rPr lang="en-US" altLang="zh-TW" dirty="0"/>
              <a:t>TA</a:t>
            </a:r>
            <a:r>
              <a:rPr lang="zh-TW" altLang="en-US" dirty="0"/>
              <a:t>會根據每層 </a:t>
            </a:r>
            <a:r>
              <a:rPr lang="en-US" altLang="zh-TW" dirty="0"/>
              <a:t>Metal</a:t>
            </a:r>
            <a:r>
              <a:rPr lang="zh-TW" altLang="en-US" dirty="0"/>
              <a:t>的 </a:t>
            </a:r>
            <a:r>
              <a:rPr lang="en-US" altLang="zh-TW" dirty="0" err="1"/>
              <a:t>Prefered</a:t>
            </a:r>
            <a:r>
              <a:rPr lang="en-US" altLang="zh-TW" dirty="0"/>
              <a:t> Direction</a:t>
            </a:r>
            <a:r>
              <a:rPr lang="zh-TW" altLang="en-US" dirty="0"/>
              <a:t>參考走線方向進行布線，並會優化 </a:t>
            </a:r>
            <a:r>
              <a:rPr lang="en-US" altLang="zh-TW" dirty="0"/>
              <a:t>Via</a:t>
            </a:r>
            <a:r>
              <a:rPr lang="zh-TW" altLang="en-US" dirty="0"/>
              <a:t>的數量</a:t>
            </a:r>
            <a:r>
              <a:rPr lang="en-US" altLang="zh-TW" dirty="0"/>
              <a:t>(</a:t>
            </a:r>
            <a:r>
              <a:rPr lang="zh-TW" altLang="en-US" dirty="0"/>
              <a:t>不</a:t>
            </a:r>
            <a:r>
              <a:rPr lang="en-US" altLang="zh-TW" dirty="0"/>
              <a:t>Check DRC)</a:t>
            </a:r>
          </a:p>
          <a:p>
            <a:r>
              <a:rPr lang="en-US" altLang="zh-TW" dirty="0"/>
              <a:t>DR:  </a:t>
            </a:r>
            <a:r>
              <a:rPr lang="zh-TW" altLang="en-US" dirty="0"/>
              <a:t>針對物理 </a:t>
            </a:r>
            <a:r>
              <a:rPr lang="en-US" altLang="zh-TW" dirty="0"/>
              <a:t>DRC</a:t>
            </a:r>
            <a:r>
              <a:rPr lang="zh-TW" altLang="en-US" dirty="0"/>
              <a:t>問題，進行修復</a:t>
            </a:r>
          </a:p>
        </p:txBody>
      </p:sp>
    </p:spTree>
    <p:extLst>
      <p:ext uri="{BB962C8B-B14F-4D97-AF65-F5344CB8AC3E}">
        <p14:creationId xmlns:p14="http://schemas.microsoft.com/office/powerpoint/2010/main" val="28980821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D977DA-BDB7-49F7-B29D-A2BF16772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Global Routing</a:t>
            </a:r>
            <a:endParaRPr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DD62DD3-B1F7-4411-BC18-0648BDA35F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2" y="1920081"/>
            <a:ext cx="547687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2618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C7718A-EEAD-4FE3-802D-C4E324C3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Track Assignment</a:t>
            </a:r>
            <a:endParaRPr lang="zh-TW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7DFCD5B-2A3B-4B4A-8B9E-7DDCCECA08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2" y="1920081"/>
            <a:ext cx="547687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329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333C0D-1BAD-4164-8524-12D95E7DA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Detail Routing</a:t>
            </a:r>
            <a:endParaRPr lang="zh-TW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02820AB-E864-4B64-821E-8F06DADD67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2" y="1877219"/>
            <a:ext cx="547687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2712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5EECF4-E8C9-425A-AEF1-67A0A6AF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Routing &amp; ECO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0C1897-7EAD-4ECA-8E5A-3D078F116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 err="1">
                <a:solidFill>
                  <a:schemeClr val="bg1">
                    <a:lumMod val="85000"/>
                  </a:schemeClr>
                </a:solidFill>
              </a:rPr>
              <a:t>route_opt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 Step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</a:rPr>
              <a:t>Global Routing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</a:rPr>
              <a:t>Track Assignment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</a:rPr>
              <a:t>Detail Routing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ECO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9670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E0DA6A-28E6-4E48-A052-6B9901BD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ECO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EDA880F-F923-43B8-BAD4-69016BF5A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7562" y="1920081"/>
            <a:ext cx="5476875" cy="4162425"/>
          </a:xfrm>
        </p:spPr>
      </p:pic>
    </p:spTree>
    <p:extLst>
      <p:ext uri="{BB962C8B-B14F-4D97-AF65-F5344CB8AC3E}">
        <p14:creationId xmlns:p14="http://schemas.microsoft.com/office/powerpoint/2010/main" val="23135579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165B75-5643-48A1-8FF4-9050D1A374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Chip Finishing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28B602-9595-4152-B368-F9EAA08F98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0543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EE8CE9-7823-4398-8D2C-B3DE533A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Chip Finishing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F1EE3C3-6C40-4EDB-A81C-3880A4B6E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2400" dirty="0"/>
              <a:t>Wire Spreading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400" dirty="0"/>
              <a:t>Redundant Via Insertion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400" dirty="0"/>
              <a:t>Cell Fill Insertion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400" dirty="0"/>
              <a:t>Metal Fill Insertion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400" dirty="0"/>
              <a:t>Antenna Effect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/>
              <a:t>Layer Jumping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/>
              <a:t>Inserting Diodes</a:t>
            </a:r>
          </a:p>
        </p:txBody>
      </p:sp>
    </p:spTree>
    <p:extLst>
      <p:ext uri="{BB962C8B-B14F-4D97-AF65-F5344CB8AC3E}">
        <p14:creationId xmlns:p14="http://schemas.microsoft.com/office/powerpoint/2010/main" val="3832672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4B9160-EBB2-4174-AFD1-31626E03C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Data Setup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6CB6AC-ADAB-424F-A572-D4962A7A0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49271" cy="4351338"/>
          </a:xfrm>
        </p:spPr>
        <p:txBody>
          <a:bodyPr>
            <a:normAutofit/>
          </a:bodyPr>
          <a:lstStyle/>
          <a:p>
            <a:r>
              <a:rPr lang="en-US" altLang="zh-TW" sz="1600" dirty="0"/>
              <a:t>Standard Cell:  </a:t>
            </a:r>
            <a:r>
              <a:rPr lang="zh-TW" altLang="en-US" sz="1600" dirty="0"/>
              <a:t>就是標準的各種 </a:t>
            </a:r>
            <a:r>
              <a:rPr lang="en-US" altLang="zh-TW" sz="1600" dirty="0"/>
              <a:t>Gate Cell</a:t>
            </a:r>
          </a:p>
          <a:p>
            <a:r>
              <a:rPr lang="en-US" altLang="zh-TW" sz="1600" dirty="0"/>
              <a:t>Macro Cell:  </a:t>
            </a:r>
            <a:r>
              <a:rPr lang="zh-TW" altLang="en-US" sz="1600" dirty="0"/>
              <a:t>指一些</a:t>
            </a:r>
            <a:r>
              <a:rPr lang="en-US" altLang="zh-TW" sz="1600" dirty="0"/>
              <a:t>IP Cell</a:t>
            </a:r>
            <a:r>
              <a:rPr lang="zh-TW" altLang="en-US" sz="1600" dirty="0"/>
              <a:t>，多為 </a:t>
            </a:r>
            <a:r>
              <a:rPr lang="en-US" altLang="zh-TW" sz="1600" dirty="0"/>
              <a:t>Memory</a:t>
            </a:r>
          </a:p>
          <a:p>
            <a:r>
              <a:rPr lang="en-US" altLang="zh-TW" sz="1600" dirty="0"/>
              <a:t>Pad Cell:  </a:t>
            </a:r>
            <a:r>
              <a:rPr lang="zh-TW" altLang="en-US" sz="1600" dirty="0"/>
              <a:t>用來描述 </a:t>
            </a:r>
            <a:r>
              <a:rPr lang="en-US" altLang="zh-TW" sz="1600" dirty="0"/>
              <a:t>Pad</a:t>
            </a:r>
            <a:r>
              <a:rPr lang="zh-TW" altLang="en-US" sz="1600" dirty="0"/>
              <a:t>與晶片內部的連接</a:t>
            </a:r>
          </a:p>
          <a:p>
            <a:r>
              <a:rPr lang="en-US" altLang="zh-TW" sz="1600" dirty="0"/>
              <a:t>TLU+:  </a:t>
            </a:r>
            <a:r>
              <a:rPr lang="zh-TW" altLang="en-US" sz="1600" dirty="0"/>
              <a:t>指 </a:t>
            </a:r>
            <a:r>
              <a:rPr lang="en-US" altLang="zh-TW" sz="1600" dirty="0"/>
              <a:t>RC Model File</a:t>
            </a:r>
          </a:p>
          <a:p>
            <a:r>
              <a:rPr lang="en-US" altLang="zh-TW" sz="1600" dirty="0"/>
              <a:t>Technology File(.</a:t>
            </a:r>
            <a:r>
              <a:rPr lang="en-US" altLang="zh-TW" sz="1600" dirty="0" err="1"/>
              <a:t>tf</a:t>
            </a:r>
            <a:r>
              <a:rPr lang="en-US" altLang="zh-TW" sz="1600" dirty="0"/>
              <a:t>):  </a:t>
            </a:r>
            <a:r>
              <a:rPr lang="zh-TW" altLang="en-US" sz="1600" dirty="0"/>
              <a:t>主要就是命名，</a:t>
            </a:r>
            <a:r>
              <a:rPr lang="en-US" altLang="zh-TW" sz="1600" dirty="0"/>
              <a:t>Design Rule</a:t>
            </a:r>
            <a:r>
              <a:rPr lang="zh-TW" altLang="en-US" sz="1600" dirty="0"/>
              <a:t>，電氣特性等</a:t>
            </a:r>
          </a:p>
          <a:p>
            <a:r>
              <a:rPr lang="en-US" altLang="zh-TW" sz="1600" dirty="0"/>
              <a:t>SDC File(.</a:t>
            </a:r>
            <a:r>
              <a:rPr lang="en-US" altLang="zh-TW" sz="1600" dirty="0" err="1"/>
              <a:t>sdc</a:t>
            </a:r>
            <a:r>
              <a:rPr lang="en-US" altLang="zh-TW" sz="1600" dirty="0"/>
              <a:t>):  </a:t>
            </a:r>
            <a:r>
              <a:rPr lang="zh-TW" altLang="en-US" sz="1600" dirty="0"/>
              <a:t>時序約束檔案</a:t>
            </a:r>
          </a:p>
          <a:p>
            <a:r>
              <a:rPr lang="en-US" altLang="zh-TW" sz="1600" dirty="0"/>
              <a:t>Target Library:  </a:t>
            </a:r>
            <a:r>
              <a:rPr lang="zh-TW" altLang="en-US" sz="1600" dirty="0"/>
              <a:t>由 </a:t>
            </a:r>
            <a:r>
              <a:rPr lang="en-US" altLang="zh-TW" sz="1600" dirty="0"/>
              <a:t>ASIC Vendor</a:t>
            </a:r>
            <a:r>
              <a:rPr lang="zh-TW" altLang="en-US" sz="1600" dirty="0"/>
              <a:t>提供，里面包含 </a:t>
            </a:r>
            <a:r>
              <a:rPr lang="en-US" altLang="zh-TW" sz="1600" dirty="0"/>
              <a:t>STD CELL</a:t>
            </a:r>
            <a:r>
              <a:rPr lang="zh-TW" altLang="en-US" sz="1600" dirty="0"/>
              <a:t>，</a:t>
            </a:r>
            <a:r>
              <a:rPr lang="en-US" altLang="zh-TW" sz="1600" dirty="0"/>
              <a:t>Verilog</a:t>
            </a:r>
            <a:r>
              <a:rPr lang="zh-TW" altLang="en-US" sz="1600" dirty="0"/>
              <a:t>文件映射為最後 </a:t>
            </a:r>
            <a:r>
              <a:rPr lang="en-US" altLang="zh-TW" sz="1600" dirty="0"/>
              <a:t>Gate Level</a:t>
            </a:r>
            <a:r>
              <a:rPr lang="zh-TW" altLang="en-US" sz="1600" dirty="0"/>
              <a:t>的時候，就在裡面尋找 </a:t>
            </a:r>
            <a:r>
              <a:rPr lang="en-US" altLang="zh-TW" sz="1600" dirty="0"/>
              <a:t>STD CELL</a:t>
            </a:r>
            <a:r>
              <a:rPr lang="zh-TW" altLang="en-US" sz="1600" dirty="0"/>
              <a:t>。</a:t>
            </a:r>
          </a:p>
          <a:p>
            <a:r>
              <a:rPr lang="en-US" altLang="zh-TW" sz="1600" dirty="0"/>
              <a:t>Link Library:  </a:t>
            </a:r>
            <a:r>
              <a:rPr lang="zh-TW" altLang="en-US" sz="1600" dirty="0"/>
              <a:t>設計中不可避免的要用到一些第三方的 </a:t>
            </a:r>
            <a:r>
              <a:rPr lang="en-US" altLang="zh-TW" sz="1600" dirty="0"/>
              <a:t>IP</a:t>
            </a:r>
            <a:r>
              <a:rPr lang="zh-TW" altLang="en-US" sz="1600" dirty="0"/>
              <a:t>，這些 </a:t>
            </a:r>
            <a:r>
              <a:rPr lang="en-US" altLang="zh-TW" sz="1600" dirty="0"/>
              <a:t>IP</a:t>
            </a:r>
            <a:r>
              <a:rPr lang="zh-TW" altLang="en-US" sz="1600" dirty="0"/>
              <a:t>並不是 </a:t>
            </a:r>
            <a:r>
              <a:rPr lang="en-US" altLang="zh-TW" sz="1600" dirty="0"/>
              <a:t>Designer</a:t>
            </a:r>
            <a:r>
              <a:rPr lang="zh-TW" altLang="en-US" sz="1600" dirty="0"/>
              <a:t>設計的而是直接例化使用的。比如</a:t>
            </a:r>
            <a:r>
              <a:rPr lang="en-US" altLang="zh-TW" sz="1600" dirty="0"/>
              <a:t>PLL</a:t>
            </a: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3DA0C764-32B7-4A44-904A-A499ABEE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794" y="1690688"/>
            <a:ext cx="59048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986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EE8CE9-7823-4398-8D2C-B3DE533A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Wire Spreading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270571D-62C8-4CB3-8633-64B460CA2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468" y="1825625"/>
            <a:ext cx="7729064" cy="4351338"/>
          </a:xfrm>
        </p:spPr>
      </p:pic>
    </p:spTree>
    <p:extLst>
      <p:ext uri="{BB962C8B-B14F-4D97-AF65-F5344CB8AC3E}">
        <p14:creationId xmlns:p14="http://schemas.microsoft.com/office/powerpoint/2010/main" val="22037062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EE8CE9-7823-4398-8D2C-B3DE533A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Redundant Via Insertion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3345336-3EC7-4696-BEC6-E771AB874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633" y="1825625"/>
            <a:ext cx="5342733" cy="4351338"/>
          </a:xfrm>
        </p:spPr>
      </p:pic>
    </p:spTree>
    <p:extLst>
      <p:ext uri="{BB962C8B-B14F-4D97-AF65-F5344CB8AC3E}">
        <p14:creationId xmlns:p14="http://schemas.microsoft.com/office/powerpoint/2010/main" val="3719524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2EEB59-0AC9-488A-BFC0-DB5119331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Cell Fill Insertion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D3AB884-5535-4B3B-8C04-43862D13E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187" y="2486819"/>
            <a:ext cx="9953625" cy="3028950"/>
          </a:xfrm>
        </p:spPr>
      </p:pic>
    </p:spTree>
    <p:extLst>
      <p:ext uri="{BB962C8B-B14F-4D97-AF65-F5344CB8AC3E}">
        <p14:creationId xmlns:p14="http://schemas.microsoft.com/office/powerpoint/2010/main" val="7288793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EE8CE9-7823-4398-8D2C-B3DE533A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Metal Fill Insertion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CE539C4-9FF4-4D91-A8F1-8B019537E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9232" y="1825625"/>
            <a:ext cx="6373536" cy="4351338"/>
          </a:xfrm>
        </p:spPr>
      </p:pic>
    </p:spTree>
    <p:extLst>
      <p:ext uri="{BB962C8B-B14F-4D97-AF65-F5344CB8AC3E}">
        <p14:creationId xmlns:p14="http://schemas.microsoft.com/office/powerpoint/2010/main" val="8519995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EE8CE9-7823-4398-8D2C-B3DE533A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Antenna Effect</a:t>
            </a:r>
            <a:endParaRPr lang="zh-TW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A79F987-8292-4270-9F69-6AD177C728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7" y="1886744"/>
            <a:ext cx="5495925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0343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EE8CE9-7823-4398-8D2C-B3DE533A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Layer Jumping</a:t>
            </a:r>
            <a:endParaRPr lang="zh-TW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5E77275-D263-4AFF-8F88-9845AC710C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2" y="1915319"/>
            <a:ext cx="5476875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7649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EE8CE9-7823-4398-8D2C-B3DE533A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Inserting Diodes</a:t>
            </a:r>
            <a:endParaRPr lang="zh-TW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BB7CD25-BBC6-4060-9F5C-0F6765C9E9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557" y="1825625"/>
            <a:ext cx="736088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761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1F208E-A27E-4961-B11C-3DD7DC854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7C654E-E686-4969-B1D7-4CDA1BA46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Q &amp; 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48808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165B75-5643-48A1-8FF4-9050D1A374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Thanks !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28B602-9595-4152-B368-F9EAA08F98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5838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165B75-5643-48A1-8FF4-9050D1A374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Design Planning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28B602-9595-4152-B368-F9EAA08F98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8589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273EFF-BF79-41DA-BF65-069F234F8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Design Planning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4F9D18-4544-440C-A2C1-9CCAF99ED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2400" dirty="0"/>
              <a:t>Floorplan Step</a:t>
            </a:r>
            <a:endParaRPr lang="en-US" altLang="zh-TW" sz="26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Create_Floorplan</a:t>
            </a:r>
            <a:endParaRPr lang="en-US" altLang="zh-TW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Pad Cell Locations, Insert Pad Filler, P/G Pad Rings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</a:rPr>
              <a:t>Floorplan</a:t>
            </a:r>
          </a:p>
          <a:p>
            <a:pPr marL="914400" lvl="2" indent="0">
              <a:buNone/>
            </a:pPr>
            <a:r>
              <a:rPr lang="zh-TW" alt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TW" sz="16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zh-TW" alt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TW" sz="1600" dirty="0">
                <a:solidFill>
                  <a:schemeClr val="bg1">
                    <a:lumMod val="85000"/>
                  </a:schemeClr>
                </a:solidFill>
              </a:rPr>
              <a:t>Floorplan Strategy, Hard / Soft Blockage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</a:rPr>
              <a:t>Congestion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</a:rPr>
              <a:t>Reduced Congestion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</a:rPr>
              <a:t>PNS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bg1">
                    <a:lumMod val="85000"/>
                  </a:schemeClr>
                </a:solidFill>
              </a:rPr>
              <a:t>IR-Drop</a:t>
            </a:r>
          </a:p>
        </p:txBody>
      </p:sp>
    </p:spTree>
    <p:extLst>
      <p:ext uri="{BB962C8B-B14F-4D97-AF65-F5344CB8AC3E}">
        <p14:creationId xmlns:p14="http://schemas.microsoft.com/office/powerpoint/2010/main" val="2346441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0B3AEA-FAB0-4B14-866A-6DD3E548C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Floorplan Step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2C58DC-292D-45F8-8754-C4E989874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確定晶片的尺寸與形狀</a:t>
            </a:r>
          </a:p>
          <a:p>
            <a:r>
              <a:rPr lang="en-US" altLang="zh-TW" dirty="0"/>
              <a:t>IO</a:t>
            </a:r>
            <a:r>
              <a:rPr lang="zh-TW" altLang="en-US" dirty="0"/>
              <a:t>單元，</a:t>
            </a:r>
            <a:r>
              <a:rPr lang="en-US" altLang="zh-TW" dirty="0"/>
              <a:t>Filler, </a:t>
            </a:r>
            <a:r>
              <a:rPr lang="zh-TW" altLang="en-US" dirty="0"/>
              <a:t>角落 </a:t>
            </a:r>
            <a:r>
              <a:rPr lang="en-US" altLang="zh-TW" dirty="0"/>
              <a:t>PAD</a:t>
            </a:r>
            <a:r>
              <a:rPr lang="zh-TW" altLang="en-US" dirty="0"/>
              <a:t>的位置</a:t>
            </a:r>
          </a:p>
          <a:p>
            <a:r>
              <a:rPr lang="en-US" altLang="zh-TW" dirty="0"/>
              <a:t>Macro</a:t>
            </a:r>
            <a:r>
              <a:rPr lang="zh-TW" altLang="en-US" dirty="0"/>
              <a:t>的放置以及 </a:t>
            </a:r>
            <a:r>
              <a:rPr lang="en-US" altLang="zh-TW" dirty="0" err="1"/>
              <a:t>Blocksages</a:t>
            </a:r>
            <a:r>
              <a:rPr lang="zh-TW" altLang="en-US" dirty="0"/>
              <a:t>的規劃</a:t>
            </a:r>
          </a:p>
          <a:p>
            <a:r>
              <a:rPr lang="en-US" altLang="zh-TW" dirty="0"/>
              <a:t>Power Network</a:t>
            </a:r>
            <a:r>
              <a:rPr lang="zh-TW" altLang="en-US" dirty="0"/>
              <a:t>的分布</a:t>
            </a:r>
          </a:p>
        </p:txBody>
      </p:sp>
    </p:spTree>
    <p:extLst>
      <p:ext uri="{BB962C8B-B14F-4D97-AF65-F5344CB8AC3E}">
        <p14:creationId xmlns:p14="http://schemas.microsoft.com/office/powerpoint/2010/main" val="2038440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7282</TotalTime>
  <Words>1536</Words>
  <Application>Microsoft Office PowerPoint</Application>
  <PresentationFormat>寬螢幕</PresentationFormat>
  <Paragraphs>254</Paragraphs>
  <Slides>68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Wingdings</vt:lpstr>
      <vt:lpstr>Office 佈景主題</vt:lpstr>
      <vt:lpstr>IC Compiler Flow</vt:lpstr>
      <vt:lpstr>Agenda</vt:lpstr>
      <vt:lpstr>IC Compiler Flow</vt:lpstr>
      <vt:lpstr>IC Compiler Flow</vt:lpstr>
      <vt:lpstr>Data Setup</vt:lpstr>
      <vt:lpstr>Data Setup</vt:lpstr>
      <vt:lpstr>Design Planning</vt:lpstr>
      <vt:lpstr>Design Planning</vt:lpstr>
      <vt:lpstr>Floorplan Step</vt:lpstr>
      <vt:lpstr>Create_Floorplan</vt:lpstr>
      <vt:lpstr>Pad Cell Locations</vt:lpstr>
      <vt:lpstr>Insert Pad Filler</vt:lpstr>
      <vt:lpstr>P/G Pad Rings</vt:lpstr>
      <vt:lpstr>Design Planning</vt:lpstr>
      <vt:lpstr>Floorplan</vt:lpstr>
      <vt:lpstr>Floorplan Strategy</vt:lpstr>
      <vt:lpstr>Hard / Soft Blockage</vt:lpstr>
      <vt:lpstr>Design Planning</vt:lpstr>
      <vt:lpstr>Congestion</vt:lpstr>
      <vt:lpstr>Reduced Congestion</vt:lpstr>
      <vt:lpstr>Design Planning</vt:lpstr>
      <vt:lpstr>PNS</vt:lpstr>
      <vt:lpstr>IR-Drop</vt:lpstr>
      <vt:lpstr>Placement</vt:lpstr>
      <vt:lpstr>Placement</vt:lpstr>
      <vt:lpstr>Placement &amp; Optimization</vt:lpstr>
      <vt:lpstr>place_opt CMD Step</vt:lpstr>
      <vt:lpstr>Timing Driven &amp; Congestion Driven</vt:lpstr>
      <vt:lpstr>Placement</vt:lpstr>
      <vt:lpstr>Placement Setting &amp; NDR</vt:lpstr>
      <vt:lpstr>Pnet setting</vt:lpstr>
      <vt:lpstr>DFT Setup</vt:lpstr>
      <vt:lpstr>Power Setup</vt:lpstr>
      <vt:lpstr>Low Power Placement(LPP)</vt:lpstr>
      <vt:lpstr>Placement</vt:lpstr>
      <vt:lpstr>Sub-Critical Paths Ignored</vt:lpstr>
      <vt:lpstr>Sub-Critical Paths Ignored Cont.</vt:lpstr>
      <vt:lpstr>User-Defined Path Group</vt:lpstr>
      <vt:lpstr>Set Critical Range</vt:lpstr>
      <vt:lpstr>Set Weighted Path Group</vt:lpstr>
      <vt:lpstr>Clock Tree Synthesis(CTS)</vt:lpstr>
      <vt:lpstr>Clock Tree Synthesis(CTS)</vt:lpstr>
      <vt:lpstr>What is CTS</vt:lpstr>
      <vt:lpstr>CTS Target</vt:lpstr>
      <vt:lpstr>Clock Tree Pins</vt:lpstr>
      <vt:lpstr>Inter-Clock</vt:lpstr>
      <vt:lpstr>NDR</vt:lpstr>
      <vt:lpstr>NDR Cont.</vt:lpstr>
      <vt:lpstr>Routing &amp; ECO</vt:lpstr>
      <vt:lpstr>Routing &amp; ECO</vt:lpstr>
      <vt:lpstr>route_opt Step</vt:lpstr>
      <vt:lpstr>route_opt Step Cont.</vt:lpstr>
      <vt:lpstr>Global Routing</vt:lpstr>
      <vt:lpstr>Track Assignment</vt:lpstr>
      <vt:lpstr>Detail Routing</vt:lpstr>
      <vt:lpstr>Routing &amp; ECO</vt:lpstr>
      <vt:lpstr>ECO</vt:lpstr>
      <vt:lpstr>Chip Finishing</vt:lpstr>
      <vt:lpstr>Chip Finishing</vt:lpstr>
      <vt:lpstr>Wire Spreading</vt:lpstr>
      <vt:lpstr>Redundant Via Insertion</vt:lpstr>
      <vt:lpstr>Cell Fill Insertion</vt:lpstr>
      <vt:lpstr>Metal Fill Insertion</vt:lpstr>
      <vt:lpstr>Antenna Effect</vt:lpstr>
      <vt:lpstr>Layer Jumping</vt:lpstr>
      <vt:lpstr>Inserting Diodes</vt:lpstr>
      <vt:lpstr>PowerPoint 簡報</vt:lpstr>
      <vt:lpstr>Thanks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恩展 張</dc:creator>
  <cp:lastModifiedBy>McGrady</cp:lastModifiedBy>
  <cp:revision>74</cp:revision>
  <dcterms:created xsi:type="dcterms:W3CDTF">2024-03-05T09:27:24Z</dcterms:created>
  <dcterms:modified xsi:type="dcterms:W3CDTF">2024-07-03T14:30:52Z</dcterms:modified>
</cp:coreProperties>
</file>